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482" r:id="rId2"/>
    <p:sldId id="464" r:id="rId3"/>
    <p:sldId id="611" r:id="rId4"/>
    <p:sldId id="599" r:id="rId5"/>
    <p:sldId id="548" r:id="rId6"/>
    <p:sldId id="563" r:id="rId7"/>
    <p:sldId id="613" r:id="rId8"/>
    <p:sldId id="526" r:id="rId9"/>
    <p:sldId id="550" r:id="rId10"/>
    <p:sldId id="630" r:id="rId11"/>
    <p:sldId id="631" r:id="rId12"/>
    <p:sldId id="632" r:id="rId13"/>
    <p:sldId id="633" r:id="rId14"/>
    <p:sldId id="634" r:id="rId15"/>
    <p:sldId id="612" r:id="rId16"/>
    <p:sldId id="629" r:id="rId17"/>
    <p:sldId id="626" r:id="rId18"/>
    <p:sldId id="614" r:id="rId19"/>
    <p:sldId id="615" r:id="rId20"/>
    <p:sldId id="618" r:id="rId21"/>
    <p:sldId id="619" r:id="rId22"/>
    <p:sldId id="620" r:id="rId23"/>
    <p:sldId id="621" r:id="rId24"/>
    <p:sldId id="622" r:id="rId25"/>
    <p:sldId id="625" r:id="rId26"/>
    <p:sldId id="616" r:id="rId27"/>
    <p:sldId id="617" r:id="rId28"/>
    <p:sldId id="564" r:id="rId29"/>
    <p:sldId id="635" r:id="rId30"/>
    <p:sldId id="636" r:id="rId31"/>
    <p:sldId id="628" r:id="rId32"/>
    <p:sldId id="627" r:id="rId33"/>
    <p:sldId id="565" r:id="rId34"/>
    <p:sldId id="601" r:id="rId35"/>
    <p:sldId id="552" r:id="rId36"/>
    <p:sldId id="554" r:id="rId37"/>
    <p:sldId id="604" r:id="rId38"/>
    <p:sldId id="605" r:id="rId39"/>
    <p:sldId id="606" r:id="rId40"/>
    <p:sldId id="609" r:id="rId41"/>
    <p:sldId id="610" r:id="rId42"/>
    <p:sldId id="607" r:id="rId43"/>
    <p:sldId id="608" r:id="rId44"/>
    <p:sldId id="603" r:id="rId45"/>
    <p:sldId id="556" r:id="rId46"/>
    <p:sldId id="555" r:id="rId47"/>
    <p:sldId id="583" r:id="rId48"/>
    <p:sldId id="557" r:id="rId49"/>
    <p:sldId id="558" r:id="rId50"/>
    <p:sldId id="559" r:id="rId51"/>
    <p:sldId id="531" r:id="rId52"/>
    <p:sldId id="584" r:id="rId53"/>
    <p:sldId id="585" r:id="rId54"/>
    <p:sldId id="529" r:id="rId55"/>
    <p:sldId id="530" r:id="rId56"/>
    <p:sldId id="532" r:id="rId57"/>
    <p:sldId id="560" r:id="rId58"/>
    <p:sldId id="561" r:id="rId59"/>
    <p:sldId id="533" r:id="rId60"/>
    <p:sldId id="562" r:id="rId61"/>
    <p:sldId id="588" r:id="rId62"/>
    <p:sldId id="590" r:id="rId63"/>
    <p:sldId id="587" r:id="rId64"/>
    <p:sldId id="589" r:id="rId65"/>
    <p:sldId id="591" r:id="rId66"/>
    <p:sldId id="593" r:id="rId67"/>
    <p:sldId id="592" r:id="rId68"/>
    <p:sldId id="594" r:id="rId69"/>
    <p:sldId id="586"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44" autoAdjust="0"/>
  </p:normalViewPr>
  <p:slideViewPr>
    <p:cSldViewPr>
      <p:cViewPr varScale="1">
        <p:scale>
          <a:sx n="64" d="100"/>
          <a:sy n="64" d="100"/>
        </p:scale>
        <p:origin x="-155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99DCC3-0F23-4E9D-BCA1-9F0AAF44AA76}" type="datetimeFigureOut">
              <a:rPr lang="en-IN" smtClean="0"/>
              <a:t>26-10-2015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F65EF5-F892-47FD-836A-7C2FFED3BCFC}" type="slidenum">
              <a:rPr lang="en-IN" smtClean="0"/>
              <a:t>‹#›</a:t>
            </a:fld>
            <a:endParaRPr lang="en-IN"/>
          </a:p>
        </p:txBody>
      </p:sp>
    </p:spTree>
    <p:extLst>
      <p:ext uri="{BB962C8B-B14F-4D97-AF65-F5344CB8AC3E}">
        <p14:creationId xmlns:p14="http://schemas.microsoft.com/office/powerpoint/2010/main" val="1267253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65EF5-F892-47FD-836A-7C2FFED3BCFC}" type="slidenum">
              <a:rPr lang="en-IN" smtClean="0"/>
              <a:t>1</a:t>
            </a:fld>
            <a:endParaRPr lang="en-IN"/>
          </a:p>
        </p:txBody>
      </p:sp>
    </p:spTree>
    <p:extLst>
      <p:ext uri="{BB962C8B-B14F-4D97-AF65-F5344CB8AC3E}">
        <p14:creationId xmlns:p14="http://schemas.microsoft.com/office/powerpoint/2010/main" val="576752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10</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11</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12</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13</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14</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15</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16</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17</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18</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19</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20</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21</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22</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23</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24</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25</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26</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27</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28</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29</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30</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31</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32</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33</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34</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35</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36</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37</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38</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39</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40</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41</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42</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43</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44</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45</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46</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47</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48</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49</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50</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51</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52</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53</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54</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55</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56</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57</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58</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59</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60</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61</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62</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63</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64</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65</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66</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67</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68</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69</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7</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8</a:t>
            </a:fld>
            <a:endParaRPr lang="en-IN"/>
          </a:p>
        </p:txBody>
      </p:sp>
    </p:spTree>
    <p:extLst>
      <p:ext uri="{BB962C8B-B14F-4D97-AF65-F5344CB8AC3E}">
        <p14:creationId xmlns:p14="http://schemas.microsoft.com/office/powerpoint/2010/main" val="1250947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DF65EF5-F892-47FD-836A-7C2FFED3BCFC}" type="slidenum">
              <a:rPr lang="en-IN" smtClean="0"/>
              <a:t>9</a:t>
            </a:fld>
            <a:endParaRPr lang="en-IN"/>
          </a:p>
        </p:txBody>
      </p:sp>
    </p:spTree>
    <p:extLst>
      <p:ext uri="{BB962C8B-B14F-4D97-AF65-F5344CB8AC3E}">
        <p14:creationId xmlns:p14="http://schemas.microsoft.com/office/powerpoint/2010/main" val="1250947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B8E3BA-4492-4FD6-92BB-D0327B6537A8}" type="datetimeFigureOut">
              <a:rPr lang="en-US" smtClean="0"/>
              <a:t>10/26/2015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2573356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8E3BA-4492-4FD6-92BB-D0327B6537A8}" type="datetimeFigureOut">
              <a:rPr lang="en-US" smtClean="0"/>
              <a:t>10/26/2015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198664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8E3BA-4492-4FD6-92BB-D0327B6537A8}" type="datetimeFigureOut">
              <a:rPr lang="en-US" smtClean="0"/>
              <a:t>10/26/2015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2574150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B8E3BA-4492-4FD6-92BB-D0327B6537A8}" type="datetimeFigureOut">
              <a:rPr lang="en-US" smtClean="0"/>
              <a:t>10/26/2015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253339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B8E3BA-4492-4FD6-92BB-D0327B6537A8}" type="datetimeFigureOut">
              <a:rPr lang="en-US" smtClean="0"/>
              <a:t>10/26/2015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136803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B8E3BA-4492-4FD6-92BB-D0327B6537A8}" type="datetimeFigureOut">
              <a:rPr lang="en-US" smtClean="0"/>
              <a:t>10/26/2015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157235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B8E3BA-4492-4FD6-92BB-D0327B6537A8}" type="datetimeFigureOut">
              <a:rPr lang="en-US" smtClean="0"/>
              <a:t>10/26/2015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3721244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B8E3BA-4492-4FD6-92BB-D0327B6537A8}" type="datetimeFigureOut">
              <a:rPr lang="en-US" smtClean="0"/>
              <a:t>10/26/2015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1146416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B8E3BA-4492-4FD6-92BB-D0327B6537A8}" type="datetimeFigureOut">
              <a:rPr lang="en-US" smtClean="0"/>
              <a:t>10/26/2015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1098200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B8E3BA-4492-4FD6-92BB-D0327B6537A8}" type="datetimeFigureOut">
              <a:rPr lang="en-US" smtClean="0"/>
              <a:t>10/26/2015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2719350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B8E3BA-4492-4FD6-92BB-D0327B6537A8}" type="datetimeFigureOut">
              <a:rPr lang="en-US" smtClean="0"/>
              <a:t>10/26/2015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DD41F1-931E-4AC8-91A5-9983268F8456}" type="slidenum">
              <a:rPr lang="en-US" smtClean="0"/>
              <a:t>‹#›</a:t>
            </a:fld>
            <a:endParaRPr lang="en-US"/>
          </a:p>
        </p:txBody>
      </p:sp>
    </p:spTree>
    <p:extLst>
      <p:ext uri="{BB962C8B-B14F-4D97-AF65-F5344CB8AC3E}">
        <p14:creationId xmlns:p14="http://schemas.microsoft.com/office/powerpoint/2010/main" val="1461401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8E3BA-4492-4FD6-92BB-D0327B6537A8}" type="datetimeFigureOut">
              <a:rPr lang="en-US" smtClean="0"/>
              <a:t>10/26/2015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D41F1-931E-4AC8-91A5-9983268F8456}" type="slidenum">
              <a:rPr lang="en-US" smtClean="0"/>
              <a:t>‹#›</a:t>
            </a:fld>
            <a:endParaRPr lang="en-US"/>
          </a:p>
        </p:txBody>
      </p:sp>
    </p:spTree>
    <p:extLst>
      <p:ext uri="{BB962C8B-B14F-4D97-AF65-F5344CB8AC3E}">
        <p14:creationId xmlns:p14="http://schemas.microsoft.com/office/powerpoint/2010/main" val="118122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www.nodejs.or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facebook.github.io/react/downloads.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abel/babel-sublime"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SublimeLinter/SublimeLinter-jsxhin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chrome.google.com/webstore/detail/react-developer-tools/fmkadmapgofadopljbjfkapdkoienihi?hl=en"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endrjs/rendr"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derbyjs.com/" TargetMode="External"/><Relationship Id="rId4" Type="http://schemas.openxmlformats.org/officeDocument/2006/relationships/hyperlink" Target="https://www.meteor.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scotch.io/tutorials/learning-react-getting-started-and-concepts#unidirectional-data-flow"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STRML/react-addons"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voidcanvas.com/wp-content/uploads/2014/04/facebook-react-two-way-data-binding.png"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es-shims/es5-shim"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i1-news.softpedia-static.com/images/news2/Basic-Differences-Between-AngularJS-and-React-484781-2.jp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92075" y="6356350"/>
            <a:ext cx="82232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DejaVu Sans" charset="0"/>
                <a:cs typeface="DejaVu Sans" charset="0"/>
              </a:defRPr>
            </a:lvl9pPr>
          </a:lstStyle>
          <a:p>
            <a:pPr eaLnBrk="1" hangingPunct="1">
              <a:buClrTx/>
              <a:buFontTx/>
              <a:buNone/>
            </a:pPr>
            <a:endParaRPr lang="en-US" sz="1600">
              <a:solidFill>
                <a:srgbClr val="729FCF"/>
              </a:solidFill>
              <a:latin typeface="Ubuntu Medium" charset="0"/>
            </a:endParaRPr>
          </a:p>
        </p:txBody>
      </p:sp>
      <p:sp>
        <p:nvSpPr>
          <p:cNvPr id="6" name="Horizontal Scroll 5"/>
          <p:cNvSpPr/>
          <p:nvPr/>
        </p:nvSpPr>
        <p:spPr bwMode="auto">
          <a:xfrm>
            <a:off x="-36512" y="0"/>
            <a:ext cx="5688632" cy="1651248"/>
          </a:xfrm>
          <a:prstGeom prst="horizontalScroll">
            <a:avLst/>
          </a:prstGeom>
          <a:solidFill>
            <a:srgbClr val="002060"/>
          </a:solidFill>
          <a:ln w="9525" cap="flat" cmpd="sng" algn="ctr">
            <a:solidFill>
              <a:schemeClr val="tx1"/>
            </a:solidFill>
            <a:prstDash val="solid"/>
            <a:round/>
            <a:headEnd type="none" w="med" len="med"/>
            <a:tailEnd type="none" w="med" len="med"/>
          </a:ln>
          <a:effectLst>
            <a:glow rad="228600">
              <a:schemeClr val="accent6">
                <a:satMod val="175000"/>
                <a:alpha val="40000"/>
              </a:schemeClr>
            </a:glow>
            <a:outerShdw dist="35921" dir="2700000" algn="ctr" rotWithShape="0">
              <a:schemeClr val="bg2"/>
            </a:outerShdw>
          </a:effectLs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IN"/>
          </a:p>
        </p:txBody>
      </p:sp>
      <p:sp>
        <p:nvSpPr>
          <p:cNvPr id="8" name="Footer Placeholder 3"/>
          <p:cNvSpPr txBox="1">
            <a:spLocks/>
          </p:cNvSpPr>
          <p:nvPr/>
        </p:nvSpPr>
        <p:spPr bwMode="auto">
          <a:xfrm>
            <a:off x="-1888" y="5303837"/>
            <a:ext cx="5652120" cy="1341438"/>
          </a:xfrm>
          <a:prstGeom prst="rect">
            <a:avLst/>
          </a:prstGeom>
          <a:solidFill>
            <a:schemeClr val="tx1"/>
          </a:solidFill>
          <a:ln>
            <a:noFill/>
          </a:ln>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2800" dirty="0" err="1">
                <a:solidFill>
                  <a:srgbClr val="FFC000"/>
                </a:solidFill>
              </a:rPr>
              <a:t>D.S.R.Murthy</a:t>
            </a:r>
            <a:r>
              <a:rPr lang="en-US" sz="3600" dirty="0">
                <a:solidFill>
                  <a:srgbClr val="FFC000"/>
                </a:solidFill>
              </a:rPr>
              <a:t> </a:t>
            </a:r>
            <a:r>
              <a:rPr lang="en-US" dirty="0">
                <a:solidFill>
                  <a:srgbClr val="FFC000"/>
                </a:solidFill>
              </a:rPr>
              <a:t> </a:t>
            </a:r>
            <a:r>
              <a:rPr lang="en-US" dirty="0" err="1">
                <a:solidFill>
                  <a:srgbClr val="FFC000"/>
                </a:solidFill>
              </a:rPr>
              <a:t>M.Tech</a:t>
            </a:r>
            <a:r>
              <a:rPr lang="en-US" dirty="0">
                <a:solidFill>
                  <a:srgbClr val="FFC000"/>
                </a:solidFill>
              </a:rPr>
              <a:t> (IT)</a:t>
            </a:r>
          </a:p>
          <a:p>
            <a:pPr algn="ctr">
              <a:defRPr/>
            </a:pPr>
            <a:r>
              <a:rPr lang="en-US" dirty="0">
                <a:solidFill>
                  <a:srgbClr val="FFFF00"/>
                </a:solidFill>
              </a:rPr>
              <a:t>Software Architect  &amp; Corporate Trainer</a:t>
            </a:r>
          </a:p>
          <a:p>
            <a:pPr algn="ctr">
              <a:defRPr/>
            </a:pPr>
            <a:r>
              <a:rPr lang="en-US" dirty="0">
                <a:solidFill>
                  <a:srgbClr val="FFFF00"/>
                </a:solidFill>
              </a:rPr>
              <a:t>Experience : </a:t>
            </a:r>
            <a:r>
              <a:rPr lang="en-US" dirty="0" smtClean="0">
                <a:solidFill>
                  <a:srgbClr val="FFFF00"/>
                </a:solidFill>
              </a:rPr>
              <a:t>24 </a:t>
            </a:r>
            <a:r>
              <a:rPr lang="en-US" dirty="0">
                <a:solidFill>
                  <a:srgbClr val="FFFF00"/>
                </a:solidFill>
              </a:rPr>
              <a:t>years</a:t>
            </a:r>
          </a:p>
        </p:txBody>
      </p:sp>
      <p:sp>
        <p:nvSpPr>
          <p:cNvPr id="9" name="TextBox 8"/>
          <p:cNvSpPr txBox="1">
            <a:spLocks noChangeArrowheads="1"/>
          </p:cNvSpPr>
          <p:nvPr/>
        </p:nvSpPr>
        <p:spPr>
          <a:xfrm>
            <a:off x="5652120" y="0"/>
            <a:ext cx="3384375" cy="6858000"/>
          </a:xfrm>
          <a:prstGeom prst="rect">
            <a:avLst/>
          </a:prstGeom>
          <a:solidFill>
            <a:schemeClr val="tx1">
              <a:lumMod val="95000"/>
              <a:lumOff val="5000"/>
            </a:scheme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2800" b="1" u="sng" dirty="0" smtClean="0">
                <a:solidFill>
                  <a:schemeClr val="bg1"/>
                </a:solidFill>
              </a:rPr>
              <a:t>Specialization</a:t>
            </a:r>
          </a:p>
          <a:p>
            <a:pPr algn="r">
              <a:spcBef>
                <a:spcPts val="400"/>
              </a:spcBef>
              <a:defRPr/>
            </a:pPr>
            <a:r>
              <a:rPr lang="en-US" sz="1900" dirty="0" err="1" smtClean="0">
                <a:solidFill>
                  <a:schemeClr val="bg1"/>
                </a:solidFill>
              </a:rPr>
              <a:t>.Net</a:t>
            </a:r>
            <a:r>
              <a:rPr lang="en-US" sz="1900" dirty="0" smtClean="0">
                <a:solidFill>
                  <a:schemeClr val="bg1"/>
                </a:solidFill>
              </a:rPr>
              <a:t>  4.5.2, CLR Internals</a:t>
            </a:r>
          </a:p>
          <a:p>
            <a:pPr algn="r">
              <a:spcBef>
                <a:spcPts val="400"/>
              </a:spcBef>
              <a:defRPr/>
            </a:pPr>
            <a:r>
              <a:rPr lang="en-US" sz="1900" dirty="0" smtClean="0">
                <a:solidFill>
                  <a:schemeClr val="bg1"/>
                </a:solidFill>
              </a:rPr>
              <a:t>C# 6.0, WPF 4.5 .2 with Blend</a:t>
            </a:r>
          </a:p>
          <a:p>
            <a:pPr algn="r">
              <a:spcBef>
                <a:spcPts val="400"/>
              </a:spcBef>
              <a:defRPr/>
            </a:pPr>
            <a:r>
              <a:rPr lang="en-US" sz="1900" dirty="0" err="1">
                <a:solidFill>
                  <a:schemeClr val="bg1"/>
                </a:solidFill>
              </a:rPr>
              <a:t>ASP.Net</a:t>
            </a:r>
            <a:r>
              <a:rPr lang="en-US" sz="1900" dirty="0">
                <a:solidFill>
                  <a:schemeClr val="bg1"/>
                </a:solidFill>
              </a:rPr>
              <a:t> </a:t>
            </a:r>
            <a:r>
              <a:rPr lang="en-US" sz="1900" dirty="0" smtClean="0">
                <a:solidFill>
                  <a:schemeClr val="bg1"/>
                </a:solidFill>
              </a:rPr>
              <a:t>5,0,  </a:t>
            </a:r>
            <a:r>
              <a:rPr lang="en-US" sz="1900" dirty="0" err="1" smtClean="0">
                <a:solidFill>
                  <a:schemeClr val="bg1"/>
                </a:solidFill>
              </a:rPr>
              <a:t>ASP.Net</a:t>
            </a:r>
            <a:r>
              <a:rPr lang="en-US" sz="1900" dirty="0" smtClean="0">
                <a:solidFill>
                  <a:schemeClr val="bg1"/>
                </a:solidFill>
              </a:rPr>
              <a:t> MVC 6.0 </a:t>
            </a:r>
          </a:p>
          <a:p>
            <a:pPr algn="r">
              <a:spcBef>
                <a:spcPts val="400"/>
              </a:spcBef>
              <a:defRPr/>
            </a:pPr>
            <a:r>
              <a:rPr lang="en-US" sz="1900" dirty="0" err="1" smtClean="0">
                <a:solidFill>
                  <a:schemeClr val="bg1"/>
                </a:solidFill>
              </a:rPr>
              <a:t>Linq</a:t>
            </a:r>
            <a:r>
              <a:rPr lang="en-US" sz="1900" dirty="0" smtClean="0">
                <a:solidFill>
                  <a:schemeClr val="bg1"/>
                </a:solidFill>
              </a:rPr>
              <a:t> 4  &amp; </a:t>
            </a:r>
            <a:r>
              <a:rPr lang="en-US" sz="1900" dirty="0" err="1">
                <a:solidFill>
                  <a:schemeClr val="bg1"/>
                </a:solidFill>
              </a:rPr>
              <a:t>ADO.Net</a:t>
            </a:r>
            <a:r>
              <a:rPr lang="en-US" sz="1900" dirty="0">
                <a:solidFill>
                  <a:schemeClr val="bg1"/>
                </a:solidFill>
              </a:rPr>
              <a:t> </a:t>
            </a:r>
            <a:r>
              <a:rPr lang="en-US" sz="1900" dirty="0" smtClean="0">
                <a:solidFill>
                  <a:schemeClr val="bg1"/>
                </a:solidFill>
              </a:rPr>
              <a:t>EF 7.0</a:t>
            </a:r>
          </a:p>
          <a:p>
            <a:pPr algn="r">
              <a:spcBef>
                <a:spcPts val="400"/>
              </a:spcBef>
              <a:defRPr/>
            </a:pPr>
            <a:r>
              <a:rPr lang="en-US" sz="1900" dirty="0" smtClean="0">
                <a:solidFill>
                  <a:schemeClr val="bg1"/>
                </a:solidFill>
              </a:rPr>
              <a:t>WCF 4.5.1, Web API, WF  4.5.1</a:t>
            </a:r>
          </a:p>
          <a:p>
            <a:pPr algn="r">
              <a:spcBef>
                <a:spcPts val="400"/>
              </a:spcBef>
              <a:defRPr/>
            </a:pPr>
            <a:r>
              <a:rPr lang="en-US" sz="1900" dirty="0" smtClean="0">
                <a:solidFill>
                  <a:schemeClr val="bg1"/>
                </a:solidFill>
              </a:rPr>
              <a:t>Silverlight 5.0 with RIA</a:t>
            </a:r>
          </a:p>
          <a:p>
            <a:pPr algn="r">
              <a:spcBef>
                <a:spcPts val="400"/>
              </a:spcBef>
              <a:defRPr/>
            </a:pPr>
            <a:r>
              <a:rPr lang="en-US" sz="1900" dirty="0" smtClean="0">
                <a:solidFill>
                  <a:schemeClr val="bg1"/>
                </a:solidFill>
              </a:rPr>
              <a:t>Prism 5 with MEF &amp; MVVM</a:t>
            </a:r>
          </a:p>
          <a:p>
            <a:pPr algn="r">
              <a:spcBef>
                <a:spcPts val="400"/>
              </a:spcBef>
              <a:defRPr/>
            </a:pPr>
            <a:r>
              <a:rPr lang="en-US" sz="1900" dirty="0" smtClean="0">
                <a:solidFill>
                  <a:schemeClr val="bg1"/>
                </a:solidFill>
              </a:rPr>
              <a:t>Cloud Computing (Azure)</a:t>
            </a:r>
          </a:p>
          <a:p>
            <a:pPr algn="r">
              <a:spcBef>
                <a:spcPts val="400"/>
              </a:spcBef>
              <a:defRPr/>
            </a:pPr>
            <a:r>
              <a:rPr lang="en-US" sz="1900" dirty="0" smtClean="0">
                <a:solidFill>
                  <a:schemeClr val="bg1"/>
                </a:solidFill>
              </a:rPr>
              <a:t>UML 2 and OOAD</a:t>
            </a:r>
          </a:p>
          <a:p>
            <a:pPr algn="r">
              <a:spcBef>
                <a:spcPts val="400"/>
              </a:spcBef>
              <a:defRPr/>
            </a:pPr>
            <a:r>
              <a:rPr lang="en-US" sz="1900" dirty="0" smtClean="0">
                <a:solidFill>
                  <a:schemeClr val="bg1"/>
                </a:solidFill>
              </a:rPr>
              <a:t>HTML 5, CSS 3, Adv</a:t>
            </a:r>
            <a:r>
              <a:rPr lang="en-US" sz="1900" dirty="0">
                <a:solidFill>
                  <a:schemeClr val="bg1"/>
                </a:solidFill>
              </a:rPr>
              <a:t>. </a:t>
            </a:r>
            <a:r>
              <a:rPr lang="en-US" sz="1900" dirty="0" err="1" smtClean="0">
                <a:solidFill>
                  <a:schemeClr val="bg1"/>
                </a:solidFill>
              </a:rPr>
              <a:t>Javascript</a:t>
            </a:r>
            <a:endParaRPr lang="en-US" sz="1900" dirty="0" smtClean="0">
              <a:solidFill>
                <a:schemeClr val="bg1"/>
              </a:solidFill>
            </a:endParaRPr>
          </a:p>
          <a:p>
            <a:pPr algn="r">
              <a:spcBef>
                <a:spcPts val="400"/>
              </a:spcBef>
              <a:defRPr/>
            </a:pPr>
            <a:r>
              <a:rPr lang="en-US" sz="1900" dirty="0" smtClean="0">
                <a:solidFill>
                  <a:schemeClr val="bg1"/>
                </a:solidFill>
              </a:rPr>
              <a:t>Adv. </a:t>
            </a:r>
            <a:r>
              <a:rPr lang="en-US" sz="1900" dirty="0" err="1" smtClean="0">
                <a:solidFill>
                  <a:schemeClr val="bg1"/>
                </a:solidFill>
              </a:rPr>
              <a:t>Jquery</a:t>
            </a:r>
            <a:r>
              <a:rPr lang="en-US" sz="1900" dirty="0" smtClean="0">
                <a:solidFill>
                  <a:schemeClr val="bg1"/>
                </a:solidFill>
              </a:rPr>
              <a:t> </a:t>
            </a:r>
            <a:r>
              <a:rPr lang="en-US" sz="1900" dirty="0">
                <a:solidFill>
                  <a:schemeClr val="bg1"/>
                </a:solidFill>
              </a:rPr>
              <a:t> </a:t>
            </a:r>
            <a:r>
              <a:rPr lang="en-US" sz="1900" dirty="0" smtClean="0">
                <a:solidFill>
                  <a:schemeClr val="bg1"/>
                </a:solidFill>
              </a:rPr>
              <a:t>, Bootstrap UI</a:t>
            </a:r>
          </a:p>
          <a:p>
            <a:pPr algn="r">
              <a:spcBef>
                <a:spcPts val="400"/>
              </a:spcBef>
              <a:defRPr/>
            </a:pPr>
            <a:r>
              <a:rPr lang="en-US" sz="1900" dirty="0" smtClean="0">
                <a:solidFill>
                  <a:schemeClr val="bg1"/>
                </a:solidFill>
              </a:rPr>
              <a:t>Ext JS 6.0 ,Angular JS, Ember </a:t>
            </a:r>
            <a:r>
              <a:rPr lang="en-US" sz="1900" dirty="0" err="1" smtClean="0">
                <a:solidFill>
                  <a:schemeClr val="bg1"/>
                </a:solidFill>
              </a:rPr>
              <a:t>js</a:t>
            </a:r>
            <a:endParaRPr lang="en-US" sz="1900" dirty="0">
              <a:solidFill>
                <a:schemeClr val="bg1"/>
              </a:solidFill>
            </a:endParaRPr>
          </a:p>
          <a:p>
            <a:pPr algn="r">
              <a:spcBef>
                <a:spcPts val="400"/>
              </a:spcBef>
              <a:defRPr/>
            </a:pPr>
            <a:r>
              <a:rPr lang="en-US" sz="1900" dirty="0">
                <a:solidFill>
                  <a:schemeClr val="bg1"/>
                </a:solidFill>
              </a:rPr>
              <a:t>React , Flux ,, </a:t>
            </a:r>
            <a:r>
              <a:rPr lang="en-US" sz="1900" dirty="0" err="1">
                <a:solidFill>
                  <a:schemeClr val="bg1"/>
                </a:solidFill>
              </a:rPr>
              <a:t>BackboneJS</a:t>
            </a:r>
            <a:r>
              <a:rPr lang="en-US" sz="1900" dirty="0">
                <a:solidFill>
                  <a:schemeClr val="bg1"/>
                </a:solidFill>
              </a:rPr>
              <a:t>,</a:t>
            </a:r>
          </a:p>
          <a:p>
            <a:pPr algn="r">
              <a:spcBef>
                <a:spcPts val="400"/>
              </a:spcBef>
              <a:defRPr/>
            </a:pPr>
            <a:r>
              <a:rPr lang="en-US" sz="1900" dirty="0">
                <a:solidFill>
                  <a:schemeClr val="bg1"/>
                </a:solidFill>
              </a:rPr>
              <a:t>Kendo UI, </a:t>
            </a:r>
            <a:r>
              <a:rPr lang="en-US" sz="1900" dirty="0" err="1">
                <a:solidFill>
                  <a:schemeClr val="bg1"/>
                </a:solidFill>
              </a:rPr>
              <a:t>Jquery</a:t>
            </a:r>
            <a:r>
              <a:rPr lang="en-US" sz="1900" dirty="0">
                <a:solidFill>
                  <a:schemeClr val="bg1"/>
                </a:solidFill>
              </a:rPr>
              <a:t> </a:t>
            </a:r>
            <a:r>
              <a:rPr lang="en-US" sz="1900" dirty="0" smtClean="0">
                <a:solidFill>
                  <a:schemeClr val="bg1"/>
                </a:solidFill>
              </a:rPr>
              <a:t>UI</a:t>
            </a:r>
          </a:p>
          <a:p>
            <a:pPr algn="r">
              <a:spcBef>
                <a:spcPts val="400"/>
              </a:spcBef>
              <a:defRPr/>
            </a:pPr>
            <a:r>
              <a:rPr lang="en-US" sz="1900" dirty="0" smtClean="0">
                <a:solidFill>
                  <a:schemeClr val="bg1"/>
                </a:solidFill>
              </a:rPr>
              <a:t> Node </a:t>
            </a:r>
            <a:r>
              <a:rPr lang="en-US" sz="1900" dirty="0" err="1" smtClean="0">
                <a:solidFill>
                  <a:schemeClr val="bg1"/>
                </a:solidFill>
              </a:rPr>
              <a:t>js</a:t>
            </a:r>
            <a:r>
              <a:rPr lang="en-US" sz="1900" dirty="0" smtClean="0">
                <a:solidFill>
                  <a:schemeClr val="bg1"/>
                </a:solidFill>
              </a:rPr>
              <a:t>, Dust JS, Jade/EJS </a:t>
            </a:r>
          </a:p>
          <a:p>
            <a:pPr algn="r">
              <a:spcBef>
                <a:spcPts val="400"/>
              </a:spcBef>
              <a:defRPr/>
            </a:pPr>
            <a:r>
              <a:rPr lang="en-US" sz="1900" dirty="0" smtClean="0">
                <a:solidFill>
                  <a:schemeClr val="bg1"/>
                </a:solidFill>
              </a:rPr>
              <a:t>65 </a:t>
            </a:r>
            <a:r>
              <a:rPr lang="en-US" sz="1900" dirty="0" err="1" smtClean="0">
                <a:solidFill>
                  <a:schemeClr val="bg1"/>
                </a:solidFill>
              </a:rPr>
              <a:t>.Net</a:t>
            </a:r>
            <a:r>
              <a:rPr lang="en-US" sz="1900" dirty="0" smtClean="0">
                <a:solidFill>
                  <a:schemeClr val="bg1"/>
                </a:solidFill>
              </a:rPr>
              <a:t> Design  Patterns</a:t>
            </a:r>
          </a:p>
          <a:p>
            <a:pPr algn="r">
              <a:spcBef>
                <a:spcPts val="400"/>
              </a:spcBef>
              <a:defRPr/>
            </a:pPr>
            <a:r>
              <a:rPr lang="en-US" sz="2000" dirty="0" smtClean="0">
                <a:solidFill>
                  <a:schemeClr val="bg1"/>
                </a:solidFill>
              </a:rPr>
              <a:t>Software Architecture</a:t>
            </a:r>
          </a:p>
          <a:p>
            <a:pPr algn="r">
              <a:spcBef>
                <a:spcPts val="400"/>
              </a:spcBef>
              <a:defRPr/>
            </a:pPr>
            <a:r>
              <a:rPr lang="en-US" sz="1900" dirty="0" smtClean="0">
                <a:solidFill>
                  <a:schemeClr val="bg1"/>
                </a:solidFill>
              </a:rPr>
              <a:t>Mocha,  </a:t>
            </a:r>
            <a:r>
              <a:rPr lang="en-US" sz="1900" dirty="0" err="1" smtClean="0">
                <a:solidFill>
                  <a:schemeClr val="bg1"/>
                </a:solidFill>
              </a:rPr>
              <a:t>QUnit</a:t>
            </a:r>
            <a:r>
              <a:rPr lang="en-US" sz="1900" dirty="0" smtClean="0">
                <a:solidFill>
                  <a:schemeClr val="bg1"/>
                </a:solidFill>
              </a:rPr>
              <a:t>, Jasmine</a:t>
            </a:r>
          </a:p>
          <a:p>
            <a:pPr algn="r">
              <a:spcBef>
                <a:spcPts val="600"/>
              </a:spcBef>
              <a:defRPr/>
            </a:pPr>
            <a:endParaRPr lang="en-US" sz="2000" dirty="0" smtClean="0">
              <a:solidFill>
                <a:srgbClr val="FFFF00"/>
              </a:solidFill>
            </a:endParaRPr>
          </a:p>
        </p:txBody>
      </p:sp>
      <p:sp>
        <p:nvSpPr>
          <p:cNvPr id="11" name="Rectangle 10"/>
          <p:cNvSpPr/>
          <p:nvPr/>
        </p:nvSpPr>
        <p:spPr>
          <a:xfrm>
            <a:off x="9036050" y="1412875"/>
            <a:ext cx="107950" cy="54451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 name="Rectangle 11"/>
          <p:cNvSpPr/>
          <p:nvPr/>
        </p:nvSpPr>
        <p:spPr>
          <a:xfrm>
            <a:off x="9036050" y="0"/>
            <a:ext cx="107950" cy="14128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2" name="TextBox 1"/>
          <p:cNvSpPr txBox="1"/>
          <p:nvPr/>
        </p:nvSpPr>
        <p:spPr>
          <a:xfrm>
            <a:off x="228600" y="-904458"/>
            <a:ext cx="5411720" cy="2123658"/>
          </a:xfrm>
          <a:prstGeom prst="rect">
            <a:avLst/>
          </a:prstGeom>
          <a:noFill/>
        </p:spPr>
        <p:txBody>
          <a:bodyPr wrap="square" rtlCol="0">
            <a:spAutoFit/>
          </a:bodyPr>
          <a:lstStyle/>
          <a:p>
            <a:endParaRPr lang="en-IN" sz="4400" dirty="0"/>
          </a:p>
          <a:p>
            <a:endParaRPr lang="en-IN" sz="4400" dirty="0"/>
          </a:p>
          <a:p>
            <a:pPr algn="ctr"/>
            <a:r>
              <a:rPr lang="en-IN" sz="4400" dirty="0" smtClean="0">
                <a:solidFill>
                  <a:srgbClr val="FFC000"/>
                </a:solidFill>
              </a:rPr>
              <a:t>REACT JS</a:t>
            </a:r>
            <a:endParaRPr lang="en-IN" sz="4400" b="1" dirty="0">
              <a:solidFill>
                <a:srgbClr val="FFC000"/>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1145" y="1651248"/>
            <a:ext cx="2146053" cy="3225552"/>
          </a:xfrm>
          <a:prstGeom prst="rect">
            <a:avLst/>
          </a:prstGeom>
        </p:spPr>
      </p:pic>
    </p:spTree>
    <p:extLst>
      <p:ext uri="{BB962C8B-B14F-4D97-AF65-F5344CB8AC3E}">
        <p14:creationId xmlns:p14="http://schemas.microsoft.com/office/powerpoint/2010/main" val="4036617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smtClean="0"/>
              <a:t>React </a:t>
            </a:r>
            <a:r>
              <a:rPr lang="en-US" sz="2800" dirty="0"/>
              <a:t>uses a concept </a:t>
            </a:r>
            <a:r>
              <a:rPr lang="en-US" sz="2800" dirty="0" smtClean="0"/>
              <a:t>of </a:t>
            </a:r>
            <a:r>
              <a:rPr lang="en-US" sz="2800" dirty="0">
                <a:solidFill>
                  <a:srgbClr val="FF0000"/>
                </a:solidFill>
              </a:rPr>
              <a:t>Virtual </a:t>
            </a:r>
            <a:r>
              <a:rPr lang="en-US" sz="2800" dirty="0" smtClean="0">
                <a:solidFill>
                  <a:srgbClr val="FF0000"/>
                </a:solidFill>
              </a:rPr>
              <a:t>DOM </a:t>
            </a:r>
            <a:r>
              <a:rPr lang="en-US" sz="2800" dirty="0" smtClean="0"/>
              <a:t>(like byte code in java or IL code in </a:t>
            </a:r>
            <a:r>
              <a:rPr lang="en-US" sz="2800" dirty="0" err="1" smtClean="0"/>
              <a:t>.Net</a:t>
            </a:r>
            <a:r>
              <a:rPr lang="en-US" sz="2800" dirty="0" smtClean="0"/>
              <a:t>)  </a:t>
            </a:r>
            <a:r>
              <a:rPr lang="en-US" sz="2800" dirty="0"/>
              <a:t>that selectively renders </a:t>
            </a:r>
            <a:r>
              <a:rPr lang="en-US" sz="2800" dirty="0" smtClean="0"/>
              <a:t>sub-trees </a:t>
            </a:r>
            <a:r>
              <a:rPr lang="en-US" sz="2800" dirty="0"/>
              <a:t>of nodes based upon state changes</a:t>
            </a:r>
            <a:r>
              <a:rPr lang="en-US" sz="2800" dirty="0" smtClean="0"/>
              <a:t>.</a:t>
            </a:r>
          </a:p>
          <a:p>
            <a:endParaRPr lang="en-US" sz="2800" dirty="0" smtClean="0"/>
          </a:p>
          <a:p>
            <a:r>
              <a:rPr lang="en-US" sz="2800" dirty="0" smtClean="0"/>
              <a:t> </a:t>
            </a:r>
            <a:r>
              <a:rPr lang="en-US" sz="2800" dirty="0"/>
              <a:t>It does the least amount of DOM manipulation possible in order to keep your components up to date.</a:t>
            </a:r>
          </a:p>
          <a:p>
            <a:endParaRPr lang="en-US" sz="2800" dirty="0"/>
          </a:p>
          <a:p>
            <a:r>
              <a:rPr lang="en-US" sz="2800" dirty="0" smtClean="0"/>
              <a:t>React applies changes by running a </a:t>
            </a:r>
            <a:r>
              <a:rPr lang="en-US" sz="2800" dirty="0">
                <a:solidFill>
                  <a:srgbClr val="FF0000"/>
                </a:solidFill>
              </a:rPr>
              <a:t>“diffing” </a:t>
            </a:r>
            <a:r>
              <a:rPr lang="en-US" sz="2800" dirty="0"/>
              <a:t>algorithm, which identifies what has changed. </a:t>
            </a:r>
            <a:endParaRPr lang="en-US" sz="2800" dirty="0" smtClean="0"/>
          </a:p>
          <a:p>
            <a:endParaRPr lang="en-US" sz="2800" dirty="0" smtClean="0"/>
          </a:p>
          <a:p>
            <a:r>
              <a:rPr lang="en-US" sz="2800" dirty="0" smtClean="0"/>
              <a:t>The </a:t>
            </a:r>
            <a:r>
              <a:rPr lang="en-US" sz="2800" dirty="0"/>
              <a:t>second step is </a:t>
            </a:r>
            <a:r>
              <a:rPr lang="en-US" sz="2800" dirty="0" smtClean="0"/>
              <a:t>“</a:t>
            </a:r>
            <a:r>
              <a:rPr lang="en-US" sz="2800" dirty="0" smtClean="0">
                <a:solidFill>
                  <a:srgbClr val="FF0000"/>
                </a:solidFill>
              </a:rPr>
              <a:t>reconciliation”</a:t>
            </a:r>
            <a:r>
              <a:rPr lang="en-US" sz="2800" dirty="0" smtClean="0"/>
              <a:t>, </a:t>
            </a:r>
            <a:r>
              <a:rPr lang="en-US" sz="2800" dirty="0"/>
              <a:t>where it updates the DOM with the results of diff.</a:t>
            </a:r>
          </a:p>
          <a:p>
            <a:endParaRPr lang="en-US" sz="2800" dirty="0"/>
          </a:p>
          <a:p>
            <a:pPr marL="0" indent="0">
              <a:buNone/>
            </a:pPr>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Virtual DOM</a:t>
            </a:r>
            <a:endParaRPr lang="en-US" b="1" dirty="0">
              <a:solidFill>
                <a:schemeClr val="accent2">
                  <a:lumMod val="75000"/>
                </a:schemeClr>
              </a:solidFill>
            </a:endParaRPr>
          </a:p>
        </p:txBody>
      </p:sp>
    </p:spTree>
    <p:extLst>
      <p:ext uri="{BB962C8B-B14F-4D97-AF65-F5344CB8AC3E}">
        <p14:creationId xmlns:p14="http://schemas.microsoft.com/office/powerpoint/2010/main" val="22278374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838199"/>
            <a:ext cx="9906000" cy="5569597"/>
          </a:xfrm>
          <a:prstGeom prst="rect">
            <a:avLst/>
          </a:prstGeom>
        </p:spPr>
      </p:pic>
    </p:spTree>
    <p:extLst>
      <p:ext uri="{BB962C8B-B14F-4D97-AF65-F5344CB8AC3E}">
        <p14:creationId xmlns:p14="http://schemas.microsoft.com/office/powerpoint/2010/main" val="20763358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800" dirty="0"/>
          </a:p>
          <a:p>
            <a:pPr marL="0" indent="0">
              <a:buNone/>
            </a:pPr>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2" y="577432"/>
            <a:ext cx="9091308" cy="6280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0485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32413"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b="1" dirty="0" smtClean="0"/>
              <a:t>JSX (Java Script and Xml) to </a:t>
            </a:r>
            <a:r>
              <a:rPr lang="en-US" sz="2800" b="1" dirty="0"/>
              <a:t>create JavaScript objects using HTML syntax.</a:t>
            </a:r>
            <a:r>
              <a:rPr lang="en-US" sz="2800" dirty="0"/>
              <a:t> To generate a link in React using pure JavaScript </a:t>
            </a:r>
            <a:r>
              <a:rPr lang="en-US" sz="2800" dirty="0" smtClean="0"/>
              <a:t>:</a:t>
            </a:r>
          </a:p>
          <a:p>
            <a:endParaRPr lang="en-US" sz="2800" dirty="0"/>
          </a:p>
          <a:p>
            <a:pPr marL="0" indent="0">
              <a:buNone/>
            </a:pPr>
            <a:r>
              <a:rPr lang="en-US" sz="2800" dirty="0" err="1"/>
              <a:t>React.createElement</a:t>
            </a:r>
            <a:r>
              <a:rPr lang="en-US" sz="2800" dirty="0"/>
              <a:t>('a</a:t>
            </a:r>
            <a:r>
              <a:rPr lang="en-US" sz="2800" dirty="0" smtClean="0"/>
              <a:t>',</a:t>
            </a:r>
          </a:p>
          <a:p>
            <a:pPr marL="0" indent="0">
              <a:buNone/>
            </a:pPr>
            <a:r>
              <a:rPr lang="en-US" sz="2800" dirty="0"/>
              <a:t> </a:t>
            </a:r>
            <a:r>
              <a:rPr lang="en-US" sz="2800" dirty="0" smtClean="0"/>
              <a:t>      </a:t>
            </a:r>
            <a:r>
              <a:rPr lang="en-US" sz="2800" dirty="0"/>
              <a:t>{</a:t>
            </a:r>
            <a:r>
              <a:rPr lang="en-US" sz="2800" dirty="0" err="1"/>
              <a:t>href</a:t>
            </a:r>
            <a:r>
              <a:rPr lang="en-US" sz="2800" dirty="0"/>
              <a:t>:  </a:t>
            </a:r>
            <a:r>
              <a:rPr lang="en-US" sz="2800" dirty="0" smtClean="0"/>
              <a:t>'https</a:t>
            </a:r>
            <a:r>
              <a:rPr lang="en-US" sz="2800" dirty="0"/>
              <a:t>://facebook.github.io/react/'}, 'Hello!')</a:t>
            </a:r>
          </a:p>
          <a:p>
            <a:pPr marL="0" indent="0">
              <a:buNone/>
            </a:pPr>
            <a:endParaRPr lang="en-US" sz="2800" dirty="0" smtClean="0"/>
          </a:p>
          <a:p>
            <a:pPr marL="0" indent="0">
              <a:buNone/>
            </a:pPr>
            <a:endParaRPr lang="en-US" sz="2800" dirty="0">
              <a:solidFill>
                <a:srgbClr val="FF0000"/>
              </a:solidFill>
            </a:endParaRPr>
          </a:p>
          <a:p>
            <a:pPr marL="0" indent="0">
              <a:buNone/>
            </a:pPr>
            <a:r>
              <a:rPr lang="en-US" sz="2800" dirty="0" smtClean="0">
                <a:solidFill>
                  <a:srgbClr val="FF0000"/>
                </a:solidFill>
              </a:rPr>
              <a:t>With </a:t>
            </a:r>
            <a:r>
              <a:rPr lang="en-US" sz="2800" dirty="0">
                <a:solidFill>
                  <a:srgbClr val="FF0000"/>
                </a:solidFill>
              </a:rPr>
              <a:t>JSX this becomes:</a:t>
            </a:r>
          </a:p>
          <a:p>
            <a:pPr marL="0" indent="0">
              <a:buNone/>
            </a:pPr>
            <a:r>
              <a:rPr lang="en-US" sz="2800" dirty="0"/>
              <a:t>&lt;a </a:t>
            </a:r>
            <a:r>
              <a:rPr lang="en-US" sz="2800" dirty="0" err="1"/>
              <a:t>href</a:t>
            </a:r>
            <a:r>
              <a:rPr lang="en-US" sz="2800" dirty="0"/>
              <a:t>="https://facebook.github.io/react/"&gt;Hello!&lt;/a&gt;</a:t>
            </a:r>
          </a:p>
          <a:p>
            <a:pPr marL="0" indent="0">
              <a:buNone/>
            </a:pPr>
            <a:endParaRPr lang="en-US" sz="2800" dirty="0"/>
          </a:p>
          <a:p>
            <a:pPr marL="0" indent="0" algn="ctr">
              <a:buNone/>
            </a:pPr>
            <a:r>
              <a:rPr lang="en-US" sz="2800" dirty="0" smtClean="0">
                <a:solidFill>
                  <a:srgbClr val="FF0000"/>
                </a:solidFill>
                <a:latin typeface="Verdana" pitchFamily="34" charset="0"/>
                <a:ea typeface="Verdana" pitchFamily="34" charset="0"/>
                <a:cs typeface="Verdana" pitchFamily="34" charset="0"/>
              </a:rPr>
              <a:t>So </a:t>
            </a:r>
            <a:r>
              <a:rPr lang="en-US" sz="2800" b="1" dirty="0">
                <a:solidFill>
                  <a:srgbClr val="FF0000"/>
                </a:solidFill>
              </a:rPr>
              <a:t>JSX is not required to use React.</a:t>
            </a:r>
            <a:endParaRPr lang="en-US" sz="2800" dirty="0">
              <a:solidFill>
                <a:srgbClr val="FF0000"/>
              </a:solidFill>
            </a:endParaRPr>
          </a:p>
          <a:p>
            <a:pPr marL="0" indent="0">
              <a:buNone/>
            </a:pPr>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JSX</a:t>
            </a:r>
            <a:endParaRPr lang="en-US" b="1" dirty="0">
              <a:solidFill>
                <a:schemeClr val="accent2">
                  <a:lumMod val="75000"/>
                </a:schemeClr>
              </a:solidFill>
            </a:endParaRPr>
          </a:p>
        </p:txBody>
      </p:sp>
    </p:spTree>
    <p:extLst>
      <p:ext uri="{BB962C8B-B14F-4D97-AF65-F5344CB8AC3E}">
        <p14:creationId xmlns:p14="http://schemas.microsoft.com/office/powerpoint/2010/main" val="3405086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smtClean="0"/>
              <a:t>Components are reusable piece of code with  </a:t>
            </a:r>
            <a:r>
              <a:rPr lang="en-US" sz="2800" dirty="0"/>
              <a:t>first argument </a:t>
            </a:r>
            <a:r>
              <a:rPr lang="en-US" sz="2800" dirty="0" smtClean="0"/>
              <a:t>we </a:t>
            </a:r>
            <a:r>
              <a:rPr lang="en-US" sz="2800" dirty="0"/>
              <a:t>want to render, and the second is the DOM node it should mount to. </a:t>
            </a:r>
            <a:endParaRPr lang="en-US" sz="2800" dirty="0" smtClean="0"/>
          </a:p>
          <a:p>
            <a:endParaRPr lang="en-US" sz="2800" dirty="0" smtClean="0"/>
          </a:p>
          <a:p>
            <a:r>
              <a:rPr lang="en-US" sz="2400" dirty="0" smtClean="0">
                <a:latin typeface="Verdana" pitchFamily="34" charset="0"/>
                <a:ea typeface="Verdana" pitchFamily="34" charset="0"/>
                <a:cs typeface="Verdana" pitchFamily="34" charset="0"/>
              </a:rPr>
              <a:t>Use </a:t>
            </a:r>
            <a:r>
              <a:rPr lang="en-US" sz="2400" dirty="0" err="1" smtClean="0">
                <a:latin typeface="Verdana" pitchFamily="34" charset="0"/>
                <a:ea typeface="Verdana" pitchFamily="34" charset="0"/>
                <a:cs typeface="Verdana" pitchFamily="34" charset="0"/>
              </a:rPr>
              <a:t>createClass</a:t>
            </a:r>
            <a:r>
              <a:rPr lang="en-US" sz="2400" dirty="0" smtClean="0">
                <a:latin typeface="Verdana" pitchFamily="34" charset="0"/>
                <a:ea typeface="Verdana" pitchFamily="34" charset="0"/>
                <a:cs typeface="Verdana" pitchFamily="34" charset="0"/>
              </a:rPr>
              <a:t> to create component</a:t>
            </a:r>
          </a:p>
          <a:p>
            <a:endParaRPr lang="en-US" sz="2000" dirty="0">
              <a:latin typeface="Verdana" pitchFamily="34" charset="0"/>
              <a:ea typeface="Verdana" pitchFamily="34" charset="0"/>
              <a:cs typeface="Verdana" pitchFamily="34" charset="0"/>
            </a:endParaRPr>
          </a:p>
          <a:p>
            <a:pPr marL="457200" lvl="1" indent="0" algn="just">
              <a:buNone/>
            </a:pPr>
            <a:r>
              <a:rPr lang="en-US" dirty="0" err="1"/>
              <a:t>var</a:t>
            </a:r>
            <a:r>
              <a:rPr lang="en-US" dirty="0"/>
              <a:t> </a:t>
            </a:r>
            <a:r>
              <a:rPr lang="en-US" dirty="0" err="1"/>
              <a:t>MyComponent</a:t>
            </a:r>
            <a:r>
              <a:rPr lang="en-US" dirty="0"/>
              <a:t> = </a:t>
            </a:r>
            <a:r>
              <a:rPr lang="en-US" dirty="0" err="1"/>
              <a:t>React.createClass</a:t>
            </a:r>
            <a:r>
              <a:rPr lang="en-US" dirty="0"/>
              <a:t>({ </a:t>
            </a:r>
            <a:endParaRPr lang="en-US" dirty="0" smtClean="0"/>
          </a:p>
          <a:p>
            <a:pPr marL="457200" lvl="1" indent="0" algn="just">
              <a:buNone/>
            </a:pPr>
            <a:r>
              <a:rPr lang="en-US" dirty="0" smtClean="0"/>
              <a:t>   </a:t>
            </a:r>
            <a:r>
              <a:rPr lang="en-US" dirty="0"/>
              <a:t>render: function(){     </a:t>
            </a:r>
            <a:endParaRPr lang="en-US" dirty="0" smtClean="0"/>
          </a:p>
          <a:p>
            <a:pPr marL="457200" lvl="1" indent="0" algn="just">
              <a:buNone/>
            </a:pPr>
            <a:r>
              <a:rPr lang="en-US" dirty="0"/>
              <a:t>	</a:t>
            </a:r>
            <a:r>
              <a:rPr lang="en-US" dirty="0" smtClean="0"/>
              <a:t>   </a:t>
            </a:r>
            <a:r>
              <a:rPr lang="en-US" dirty="0"/>
              <a:t>return (         </a:t>
            </a:r>
            <a:endParaRPr lang="en-US" dirty="0" smtClean="0"/>
          </a:p>
          <a:p>
            <a:pPr marL="457200" lvl="1" indent="0" algn="just">
              <a:buNone/>
            </a:pPr>
            <a:r>
              <a:rPr lang="en-US" dirty="0"/>
              <a:t>	</a:t>
            </a:r>
            <a:r>
              <a:rPr lang="en-US" dirty="0" smtClean="0"/>
              <a:t>   </a:t>
            </a:r>
            <a:r>
              <a:rPr lang="en-US" dirty="0"/>
              <a:t>&lt;h1&gt;Hello, world!&lt;/h1&gt;      </a:t>
            </a:r>
            <a:endParaRPr lang="en-US" dirty="0" smtClean="0"/>
          </a:p>
          <a:p>
            <a:pPr marL="457200" lvl="1" indent="0" algn="just">
              <a:buNone/>
            </a:pPr>
            <a:r>
              <a:rPr lang="en-US" dirty="0"/>
              <a:t>	</a:t>
            </a:r>
            <a:r>
              <a:rPr lang="en-US" dirty="0" smtClean="0"/>
              <a:t>  </a:t>
            </a:r>
            <a:r>
              <a:rPr lang="en-US" dirty="0"/>
              <a:t>);  </a:t>
            </a:r>
            <a:endParaRPr lang="en-US" dirty="0" smtClean="0"/>
          </a:p>
          <a:p>
            <a:pPr marL="457200" lvl="1" indent="0" algn="just">
              <a:buNone/>
            </a:pPr>
            <a:r>
              <a:rPr lang="en-US" dirty="0" smtClean="0"/>
              <a:t>  </a:t>
            </a:r>
            <a:r>
              <a:rPr lang="en-US" dirty="0"/>
              <a:t>}});</a:t>
            </a:r>
            <a:endParaRPr lang="en-US"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Component</a:t>
            </a:r>
            <a:endParaRPr lang="en-US" b="1" dirty="0">
              <a:solidFill>
                <a:schemeClr val="accent2">
                  <a:lumMod val="75000"/>
                </a:schemeClr>
              </a:solidFill>
            </a:endParaRPr>
          </a:p>
        </p:txBody>
      </p:sp>
      <p:sp>
        <p:nvSpPr>
          <p:cNvPr id="2" name="TextBox 1"/>
          <p:cNvSpPr txBox="1"/>
          <p:nvPr/>
        </p:nvSpPr>
        <p:spPr>
          <a:xfrm>
            <a:off x="5257800" y="4724400"/>
            <a:ext cx="3886200" cy="1569660"/>
          </a:xfrm>
          <a:prstGeom prst="rect">
            <a:avLst/>
          </a:prstGeom>
          <a:solidFill>
            <a:schemeClr val="accent1">
              <a:lumMod val="20000"/>
              <a:lumOff val="80000"/>
            </a:schemeClr>
          </a:solidFill>
        </p:spPr>
        <p:txBody>
          <a:bodyPr wrap="square" rtlCol="0">
            <a:spAutoFit/>
          </a:bodyPr>
          <a:lstStyle/>
          <a:p>
            <a:r>
              <a:rPr lang="en-US" sz="2400" dirty="0" err="1" smtClean="0"/>
              <a:t>React.render</a:t>
            </a:r>
            <a:r>
              <a:rPr lang="en-US" sz="2400" dirty="0" smtClean="0"/>
              <a:t>(    </a:t>
            </a:r>
            <a:r>
              <a:rPr lang="en-US" sz="2400" dirty="0"/>
              <a:t>&lt;</a:t>
            </a:r>
            <a:r>
              <a:rPr lang="en-US" sz="2400" dirty="0" err="1"/>
              <a:t>MyComponent</a:t>
            </a:r>
            <a:r>
              <a:rPr lang="en-US" sz="2400" dirty="0"/>
              <a:t>/&gt;,    </a:t>
            </a:r>
            <a:r>
              <a:rPr lang="en-US" sz="2400" dirty="0" err="1" smtClean="0"/>
              <a:t>document.getElementById</a:t>
            </a:r>
            <a:endParaRPr lang="en-US" sz="2400" dirty="0" smtClean="0"/>
          </a:p>
          <a:p>
            <a:r>
              <a:rPr lang="en-US" sz="2400" dirty="0"/>
              <a:t> </a:t>
            </a:r>
            <a:r>
              <a:rPr lang="en-US" sz="2400" dirty="0" smtClean="0"/>
              <a:t>   (</a:t>
            </a:r>
            <a:r>
              <a:rPr lang="en-US" sz="2400" dirty="0"/>
              <a:t>'</a:t>
            </a:r>
            <a:r>
              <a:rPr lang="en-US" sz="2400" dirty="0" err="1"/>
              <a:t>myDiv</a:t>
            </a:r>
            <a:r>
              <a:rPr lang="en-US" sz="2400" dirty="0"/>
              <a:t>'));</a:t>
            </a:r>
          </a:p>
        </p:txBody>
      </p:sp>
    </p:spTree>
    <p:extLst>
      <p:ext uri="{BB962C8B-B14F-4D97-AF65-F5344CB8AC3E}">
        <p14:creationId xmlns:p14="http://schemas.microsoft.com/office/powerpoint/2010/main" val="2867208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 </a:t>
            </a:r>
            <a:endParaRPr lang="en-IN" dirty="0"/>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a:t>
            </a:r>
            <a:r>
              <a:rPr lang="en-US" b="1" dirty="0">
                <a:solidFill>
                  <a:srgbClr val="002060"/>
                </a:solidFill>
              </a:rPr>
              <a:t> </a:t>
            </a:r>
            <a:r>
              <a:rPr lang="en-US" b="1" dirty="0" smtClean="0">
                <a:solidFill>
                  <a:srgbClr val="002060"/>
                </a:solidFill>
              </a:rPr>
              <a:t>- Setup</a:t>
            </a:r>
            <a:endParaRPr lang="en-US" b="1" dirty="0">
              <a:solidFill>
                <a:schemeClr val="accent2">
                  <a:lumMod val="75000"/>
                </a:schemeClr>
              </a:solidFill>
            </a:endParaRPr>
          </a:p>
        </p:txBody>
      </p:sp>
      <p:sp>
        <p:nvSpPr>
          <p:cNvPr id="3" name="Rectangle 2"/>
          <p:cNvSpPr/>
          <p:nvPr/>
        </p:nvSpPr>
        <p:spPr>
          <a:xfrm>
            <a:off x="-48718" y="483927"/>
            <a:ext cx="10464157" cy="6986528"/>
          </a:xfrm>
          <a:prstGeom prst="rect">
            <a:avLst/>
          </a:prstGeom>
        </p:spPr>
        <p:txBody>
          <a:bodyPr wrap="square">
            <a:spAutoFit/>
          </a:bodyPr>
          <a:lstStyle/>
          <a:p>
            <a:r>
              <a:rPr lang="en-US" sz="2800" dirty="0" smtClean="0"/>
              <a:t>Node </a:t>
            </a:r>
            <a:r>
              <a:rPr lang="en-US" sz="2800" dirty="0" err="1" smtClean="0"/>
              <a:t>js</a:t>
            </a:r>
            <a:r>
              <a:rPr lang="en-US" sz="2800" dirty="0" smtClean="0"/>
              <a:t> : </a:t>
            </a:r>
          </a:p>
          <a:p>
            <a:endParaRPr lang="en-US" sz="2800" dirty="0">
              <a:solidFill>
                <a:srgbClr val="FF0000"/>
              </a:solidFill>
            </a:endParaRPr>
          </a:p>
          <a:p>
            <a:r>
              <a:rPr lang="en-US" sz="2800" dirty="0" smtClean="0">
                <a:solidFill>
                  <a:srgbClr val="FF0000"/>
                </a:solidFill>
              </a:rPr>
              <a:t>	Install Node </a:t>
            </a:r>
            <a:r>
              <a:rPr lang="en-US" sz="2800" dirty="0" err="1" smtClean="0">
                <a:solidFill>
                  <a:srgbClr val="FF0000"/>
                </a:solidFill>
              </a:rPr>
              <a:t>js</a:t>
            </a:r>
            <a:r>
              <a:rPr lang="en-US" sz="2800" dirty="0" smtClean="0">
                <a:solidFill>
                  <a:srgbClr val="FF0000"/>
                </a:solidFill>
              </a:rPr>
              <a:t> &amp; </a:t>
            </a:r>
            <a:r>
              <a:rPr lang="en-US" sz="2800" dirty="0" err="1" smtClean="0">
                <a:solidFill>
                  <a:srgbClr val="FF0000"/>
                </a:solidFill>
              </a:rPr>
              <a:t>npm</a:t>
            </a:r>
            <a:r>
              <a:rPr lang="en-US" sz="2800" dirty="0" smtClean="0">
                <a:solidFill>
                  <a:srgbClr val="FF0000"/>
                </a:solidFill>
              </a:rPr>
              <a:t> </a:t>
            </a:r>
          </a:p>
          <a:p>
            <a:endParaRPr lang="en-US" sz="2800" dirty="0">
              <a:solidFill>
                <a:srgbClr val="FF0000"/>
              </a:solidFill>
            </a:endParaRPr>
          </a:p>
          <a:p>
            <a:r>
              <a:rPr lang="en-US" sz="2800" dirty="0" smtClean="0">
                <a:solidFill>
                  <a:srgbClr val="FF0000"/>
                </a:solidFill>
              </a:rPr>
              <a:t>	</a:t>
            </a:r>
            <a:r>
              <a:rPr lang="en-US" sz="2800" dirty="0" smtClean="0">
                <a:solidFill>
                  <a:srgbClr val="FF0000"/>
                </a:solidFill>
                <a:hlinkClick r:id="rId3"/>
              </a:rPr>
              <a:t>http://www.nodejs.org</a:t>
            </a:r>
            <a:endParaRPr lang="en-US" sz="2800" dirty="0" smtClean="0">
              <a:solidFill>
                <a:srgbClr val="FF0000"/>
              </a:solidFill>
            </a:endParaRPr>
          </a:p>
          <a:p>
            <a:r>
              <a:rPr lang="en-US" sz="2800" dirty="0">
                <a:solidFill>
                  <a:srgbClr val="FF0000"/>
                </a:solidFill>
              </a:rPr>
              <a:t>	</a:t>
            </a:r>
            <a:r>
              <a:rPr lang="en-US" sz="2800" dirty="0" smtClean="0">
                <a:solidFill>
                  <a:srgbClr val="FF0000"/>
                </a:solidFill>
              </a:rPr>
              <a:t>&gt; node   -v</a:t>
            </a:r>
          </a:p>
          <a:p>
            <a:r>
              <a:rPr lang="en-US" sz="2800" dirty="0">
                <a:solidFill>
                  <a:srgbClr val="FF0000"/>
                </a:solidFill>
              </a:rPr>
              <a:t>	</a:t>
            </a:r>
            <a:r>
              <a:rPr lang="en-US" sz="2800" dirty="0" smtClean="0">
                <a:solidFill>
                  <a:srgbClr val="FF0000"/>
                </a:solidFill>
              </a:rPr>
              <a:t>&gt; </a:t>
            </a:r>
            <a:r>
              <a:rPr lang="en-US" sz="2800" dirty="0" err="1" smtClean="0">
                <a:solidFill>
                  <a:srgbClr val="FF0000"/>
                </a:solidFill>
              </a:rPr>
              <a:t>npm</a:t>
            </a:r>
            <a:r>
              <a:rPr lang="en-US" sz="2800" dirty="0" smtClean="0">
                <a:solidFill>
                  <a:srgbClr val="FF0000"/>
                </a:solidFill>
              </a:rPr>
              <a:t>   -v</a:t>
            </a:r>
          </a:p>
          <a:p>
            <a:r>
              <a:rPr lang="en-US" sz="2800" dirty="0">
                <a:solidFill>
                  <a:srgbClr val="FF0000"/>
                </a:solidFill>
              </a:rPr>
              <a:t>	</a:t>
            </a:r>
          </a:p>
          <a:p>
            <a:r>
              <a:rPr lang="en-US" sz="2800" dirty="0" smtClean="0">
                <a:solidFill>
                  <a:srgbClr val="FF0000"/>
                </a:solidFill>
              </a:rPr>
              <a:t>	install express to work with web server</a:t>
            </a:r>
          </a:p>
          <a:p>
            <a:endParaRPr lang="en-US" sz="2800" dirty="0">
              <a:solidFill>
                <a:srgbClr val="FF0000"/>
              </a:solidFill>
            </a:endParaRPr>
          </a:p>
          <a:p>
            <a:r>
              <a:rPr lang="en-US" sz="2800" dirty="0" smtClean="0">
                <a:solidFill>
                  <a:srgbClr val="FF0000"/>
                </a:solidFill>
              </a:rPr>
              <a:t>	&gt;</a:t>
            </a:r>
            <a:r>
              <a:rPr lang="en-US" sz="2800" dirty="0" err="1" smtClean="0">
                <a:solidFill>
                  <a:srgbClr val="FF0000"/>
                </a:solidFill>
              </a:rPr>
              <a:t>npm</a:t>
            </a:r>
            <a:r>
              <a:rPr lang="en-US" sz="2800" dirty="0" smtClean="0">
                <a:solidFill>
                  <a:srgbClr val="FF0000"/>
                </a:solidFill>
              </a:rPr>
              <a:t> install  -g express</a:t>
            </a:r>
          </a:p>
          <a:p>
            <a:r>
              <a:rPr lang="en-US" sz="2800" dirty="0" smtClean="0">
                <a:solidFill>
                  <a:srgbClr val="FF0000"/>
                </a:solidFill>
              </a:rPr>
              <a:t>	&gt;</a:t>
            </a:r>
            <a:r>
              <a:rPr lang="en-US" sz="2800" dirty="0" err="1" smtClean="0">
                <a:solidFill>
                  <a:srgbClr val="FF0000"/>
                </a:solidFill>
              </a:rPr>
              <a:t>npm</a:t>
            </a:r>
            <a:r>
              <a:rPr lang="en-US" sz="2800" dirty="0" smtClean="0">
                <a:solidFill>
                  <a:srgbClr val="FF0000"/>
                </a:solidFill>
              </a:rPr>
              <a:t> install –g  express-generator</a:t>
            </a:r>
          </a:p>
          <a:p>
            <a:r>
              <a:rPr lang="en-US" sz="2800" dirty="0">
                <a:solidFill>
                  <a:srgbClr val="FF0000"/>
                </a:solidFill>
              </a:rPr>
              <a:t>	</a:t>
            </a:r>
            <a:r>
              <a:rPr lang="en-US" sz="2800" dirty="0" smtClean="0">
                <a:solidFill>
                  <a:srgbClr val="FF0000"/>
                </a:solidFill>
              </a:rPr>
              <a:t>&gt;express </a:t>
            </a:r>
            <a:r>
              <a:rPr lang="en-US" sz="2800" dirty="0" err="1" smtClean="0">
                <a:solidFill>
                  <a:srgbClr val="FF0000"/>
                </a:solidFill>
              </a:rPr>
              <a:t>myapp</a:t>
            </a:r>
            <a:endParaRPr lang="en-US" sz="2800" dirty="0" smtClean="0">
              <a:solidFill>
                <a:srgbClr val="FF0000"/>
              </a:solidFill>
            </a:endParaRPr>
          </a:p>
          <a:p>
            <a:r>
              <a:rPr lang="en-US" sz="2800" dirty="0">
                <a:solidFill>
                  <a:srgbClr val="FF0000"/>
                </a:solidFill>
              </a:rPr>
              <a:t>	</a:t>
            </a:r>
            <a:endParaRPr lang="en-US" sz="2800" dirty="0" smtClean="0">
              <a:solidFill>
                <a:srgbClr val="FF0000"/>
              </a:solidFill>
            </a:endParaRPr>
          </a:p>
          <a:p>
            <a:r>
              <a:rPr lang="en-US" sz="2800" dirty="0" smtClean="0">
                <a:solidFill>
                  <a:srgbClr val="FF0000"/>
                </a:solidFill>
              </a:rPr>
              <a:t>	</a:t>
            </a:r>
            <a:endParaRPr lang="en-US" sz="2800" dirty="0">
              <a:solidFill>
                <a:srgbClr val="FF0000"/>
              </a:solidFill>
            </a:endParaRPr>
          </a:p>
          <a:p>
            <a:endParaRPr lang="en-US" sz="2800" dirty="0">
              <a:solidFill>
                <a:srgbClr val="FF0000"/>
              </a:solidFill>
            </a:endParaRPr>
          </a:p>
        </p:txBody>
      </p:sp>
    </p:spTree>
    <p:extLst>
      <p:ext uri="{BB962C8B-B14F-4D97-AF65-F5344CB8AC3E}">
        <p14:creationId xmlns:p14="http://schemas.microsoft.com/office/powerpoint/2010/main" val="2565899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lvl="0"/>
            <a:r>
              <a:rPr lang="en-US" sz="2800" dirty="0" smtClean="0">
                <a:solidFill>
                  <a:srgbClr val="FF0000"/>
                </a:solidFill>
              </a:rPr>
              <a:t>React 0.13/0.14 changes :</a:t>
            </a:r>
          </a:p>
          <a:p>
            <a:pPr lvl="0"/>
            <a:endParaRPr lang="en-US" sz="2800" dirty="0" smtClean="0"/>
          </a:p>
          <a:p>
            <a:pPr lvl="0"/>
            <a:r>
              <a:rPr lang="en-US" sz="2800" dirty="0" smtClean="0"/>
              <a:t>The</a:t>
            </a:r>
            <a:r>
              <a:rPr lang="en-US" sz="2800" dirty="0"/>
              <a:t> </a:t>
            </a:r>
            <a:r>
              <a:rPr lang="en-US" sz="2800" dirty="0">
                <a:solidFill>
                  <a:srgbClr val="FF0000"/>
                </a:solidFill>
              </a:rPr>
              <a:t>/** @</a:t>
            </a:r>
            <a:r>
              <a:rPr lang="en-US" sz="2800" dirty="0" err="1">
                <a:solidFill>
                  <a:srgbClr val="FF0000"/>
                </a:solidFill>
              </a:rPr>
              <a:t>jsx</a:t>
            </a:r>
            <a:r>
              <a:rPr lang="en-US" sz="2800" dirty="0">
                <a:solidFill>
                  <a:srgbClr val="FF0000"/>
                </a:solidFill>
              </a:rPr>
              <a:t> </a:t>
            </a:r>
            <a:r>
              <a:rPr lang="en-US" sz="2800" dirty="0" err="1">
                <a:solidFill>
                  <a:srgbClr val="FF0000"/>
                </a:solidFill>
              </a:rPr>
              <a:t>React.DOM</a:t>
            </a:r>
            <a:r>
              <a:rPr lang="en-US" sz="2800" dirty="0">
                <a:solidFill>
                  <a:srgbClr val="FF0000"/>
                </a:solidFill>
              </a:rPr>
              <a:t> */</a:t>
            </a:r>
            <a:r>
              <a:rPr lang="en-US" sz="2800" dirty="0"/>
              <a:t> header is no longer required when writing JSX </a:t>
            </a:r>
            <a:r>
              <a:rPr lang="en-US" sz="2800" dirty="0" smtClean="0"/>
              <a:t>syntax.</a:t>
            </a:r>
          </a:p>
          <a:p>
            <a:pPr lvl="0"/>
            <a:endParaRPr lang="en-US" sz="2800" dirty="0"/>
          </a:p>
          <a:p>
            <a:pPr lvl="0"/>
            <a:r>
              <a:rPr lang="en-US" sz="2800" dirty="0" err="1">
                <a:solidFill>
                  <a:srgbClr val="FF0000"/>
                </a:solidFill>
              </a:rPr>
              <a:t>renderComponent</a:t>
            </a:r>
            <a:r>
              <a:rPr lang="en-US" sz="2800" dirty="0"/>
              <a:t> is now </a:t>
            </a:r>
            <a:r>
              <a:rPr lang="en-US" sz="2800" dirty="0" smtClean="0">
                <a:solidFill>
                  <a:srgbClr val="FF0000"/>
                </a:solidFill>
              </a:rPr>
              <a:t>render</a:t>
            </a:r>
          </a:p>
          <a:p>
            <a:pPr lvl="0"/>
            <a:endParaRPr lang="en-US" sz="2800" dirty="0"/>
          </a:p>
          <a:p>
            <a:pPr lvl="0"/>
            <a:r>
              <a:rPr lang="en-US" sz="2800" dirty="0" err="1">
                <a:solidFill>
                  <a:srgbClr val="FF0000"/>
                </a:solidFill>
              </a:rPr>
              <a:t>renderComponentToString</a:t>
            </a:r>
            <a:r>
              <a:rPr lang="en-US" sz="2800" dirty="0"/>
              <a:t> is now </a:t>
            </a:r>
            <a:r>
              <a:rPr lang="en-US" sz="2800" dirty="0" err="1">
                <a:solidFill>
                  <a:srgbClr val="FF0000"/>
                </a:solidFill>
              </a:rPr>
              <a:t>renderToString</a:t>
            </a:r>
            <a:endParaRPr lang="en-US" sz="2800" dirty="0">
              <a:solidFill>
                <a:srgbClr val="FF0000"/>
              </a:solidFill>
            </a:endParaRPr>
          </a:p>
          <a:p>
            <a:pPr lvl="1" algn="just"/>
            <a:endParaRPr lang="en-US" sz="2000" dirty="0">
              <a:latin typeface="Verdana" pitchFamily="34" charset="0"/>
              <a:ea typeface="Verdana" pitchFamily="34" charset="0"/>
              <a:cs typeface="Verdana" pitchFamily="34" charset="0"/>
            </a:endParaRPr>
          </a:p>
          <a:p>
            <a:pPr lvl="1" algn="just"/>
            <a:endParaRPr lang="en-US" sz="2400" dirty="0">
              <a:latin typeface="Verdana" pitchFamily="34" charset="0"/>
              <a:ea typeface="Verdana" pitchFamily="34" charset="0"/>
              <a:cs typeface="Verdana" pitchFamily="34" charset="0"/>
            </a:endParaRPr>
          </a:p>
          <a:p>
            <a:pPr lvl="1" algn="just"/>
            <a:r>
              <a:rPr lang="en-US" sz="2400" dirty="0">
                <a:latin typeface="Verdana" pitchFamily="34" charset="0"/>
                <a:ea typeface="Verdana" pitchFamily="34" charset="0"/>
                <a:cs typeface="Verdana" pitchFamily="34" charset="0"/>
                <a:hlinkClick r:id="rId3"/>
              </a:rPr>
              <a:t>https://</a:t>
            </a:r>
            <a:r>
              <a:rPr lang="en-US" sz="2400" dirty="0" smtClean="0">
                <a:latin typeface="Verdana" pitchFamily="34" charset="0"/>
                <a:ea typeface="Verdana" pitchFamily="34" charset="0"/>
                <a:cs typeface="Verdana" pitchFamily="34" charset="0"/>
                <a:hlinkClick r:id="rId3"/>
              </a:rPr>
              <a:t>facebook.github.io/react/downloads.html</a:t>
            </a:r>
            <a:endParaRPr lang="en-US" sz="2400" dirty="0" smtClean="0">
              <a:latin typeface="Verdana" pitchFamily="34" charset="0"/>
              <a:ea typeface="Verdana" pitchFamily="34" charset="0"/>
              <a:cs typeface="Verdana" pitchFamily="34" charset="0"/>
            </a:endParaRPr>
          </a:p>
          <a:p>
            <a:pPr lvl="1" algn="just"/>
            <a:endParaRPr lang="en-US" sz="2400" dirty="0" smtClean="0">
              <a:latin typeface="Verdana" pitchFamily="34" charset="0"/>
              <a:ea typeface="Verdana" pitchFamily="34" charset="0"/>
              <a:cs typeface="Verdana" pitchFamily="34" charset="0"/>
            </a:endParaRPr>
          </a:p>
          <a:p>
            <a:pPr lvl="1" algn="just"/>
            <a:r>
              <a:rPr lang="en-US" dirty="0"/>
              <a:t>bower </a:t>
            </a:r>
            <a:r>
              <a:rPr lang="en-US" dirty="0" smtClean="0"/>
              <a:t> install  --save  </a:t>
            </a:r>
            <a:r>
              <a:rPr lang="en-US" dirty="0"/>
              <a:t>react</a:t>
            </a:r>
            <a:endParaRPr lang="en-US" sz="20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spTree>
    <p:extLst>
      <p:ext uri="{BB962C8B-B14F-4D97-AF65-F5344CB8AC3E}">
        <p14:creationId xmlns:p14="http://schemas.microsoft.com/office/powerpoint/2010/main" val="2607544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CDN</a:t>
            </a:r>
            <a:endParaRPr lang="en-US" b="1" dirty="0">
              <a:solidFill>
                <a:schemeClr val="accent2">
                  <a:lumMod val="75000"/>
                </a:schemeClr>
              </a:solidFill>
            </a:endParaRPr>
          </a:p>
        </p:txBody>
      </p:sp>
      <p:sp>
        <p:nvSpPr>
          <p:cNvPr id="3" name="Rectangle 2"/>
          <p:cNvSpPr/>
          <p:nvPr/>
        </p:nvSpPr>
        <p:spPr>
          <a:xfrm>
            <a:off x="-48718" y="483927"/>
            <a:ext cx="10464157" cy="6555641"/>
          </a:xfrm>
          <a:prstGeom prst="rect">
            <a:avLst/>
          </a:prstGeom>
        </p:spPr>
        <p:txBody>
          <a:bodyPr wrap="square">
            <a:spAutoFit/>
          </a:bodyPr>
          <a:lstStyle/>
          <a:p>
            <a:r>
              <a:rPr lang="en-US" sz="2800" dirty="0"/>
              <a:t>&lt;script </a:t>
            </a:r>
            <a:r>
              <a:rPr lang="en-US" sz="2800" dirty="0" err="1"/>
              <a:t>src</a:t>
            </a:r>
            <a:r>
              <a:rPr lang="en-US" sz="2800" dirty="0"/>
              <a:t>="https://fb.me/react-0.14.0.js"&gt;&lt;/script&gt; </a:t>
            </a:r>
            <a:endParaRPr lang="en-US" sz="2800" dirty="0" smtClean="0"/>
          </a:p>
          <a:p>
            <a:r>
              <a:rPr lang="en-US" sz="2800" dirty="0" smtClean="0"/>
              <a:t>&lt;</a:t>
            </a:r>
            <a:r>
              <a:rPr lang="en-US" sz="2800" dirty="0"/>
              <a:t>script </a:t>
            </a:r>
            <a:r>
              <a:rPr lang="en-US" sz="2800" dirty="0" err="1"/>
              <a:t>src</a:t>
            </a:r>
            <a:r>
              <a:rPr lang="en-US" sz="2800" dirty="0"/>
              <a:t>="https://fb.me/react-dom-0.14.0.js"&gt;&lt;/script</a:t>
            </a:r>
            <a:r>
              <a:rPr lang="en-US" sz="2800" dirty="0" smtClean="0"/>
              <a:t>&gt;</a:t>
            </a:r>
          </a:p>
          <a:p>
            <a:endParaRPr lang="en-US" sz="2800" dirty="0" smtClean="0"/>
          </a:p>
          <a:p>
            <a:r>
              <a:rPr lang="en-US" sz="2800" dirty="0" smtClean="0"/>
              <a:t>React with Add-ons :</a:t>
            </a:r>
          </a:p>
          <a:p>
            <a:endParaRPr lang="en-US" sz="2800" dirty="0"/>
          </a:p>
          <a:p>
            <a:r>
              <a:rPr lang="en-US" sz="2800" dirty="0"/>
              <a:t>&lt;script </a:t>
            </a:r>
            <a:endParaRPr lang="en-US" sz="2800" dirty="0" smtClean="0"/>
          </a:p>
          <a:p>
            <a:r>
              <a:rPr lang="en-US" sz="2800" dirty="0" smtClean="0"/>
              <a:t>   </a:t>
            </a:r>
            <a:r>
              <a:rPr lang="en-US" sz="2800" dirty="0" err="1" smtClean="0"/>
              <a:t>src</a:t>
            </a:r>
            <a:r>
              <a:rPr lang="en-US" sz="2800" dirty="0"/>
              <a:t>="https://fb.me/react-with-addons-0.14.0.min.js</a:t>
            </a:r>
            <a:r>
              <a:rPr lang="en-US" sz="2800" dirty="0" smtClean="0"/>
              <a:t>"&gt;</a:t>
            </a:r>
          </a:p>
          <a:p>
            <a:r>
              <a:rPr lang="en-US" sz="2800" dirty="0" smtClean="0"/>
              <a:t>&lt;/</a:t>
            </a:r>
            <a:r>
              <a:rPr lang="en-US" sz="2800" dirty="0"/>
              <a:t>script&gt; </a:t>
            </a:r>
            <a:endParaRPr lang="en-US" sz="2800" dirty="0" smtClean="0"/>
          </a:p>
          <a:p>
            <a:endParaRPr lang="en-US" sz="2800" dirty="0" smtClean="0"/>
          </a:p>
          <a:p>
            <a:r>
              <a:rPr lang="en-US" sz="2800" dirty="0" smtClean="0"/>
              <a:t>&lt;script</a:t>
            </a:r>
          </a:p>
          <a:p>
            <a:r>
              <a:rPr lang="en-US" sz="2800" dirty="0"/>
              <a:t> </a:t>
            </a:r>
            <a:r>
              <a:rPr lang="en-US" sz="2800" dirty="0" smtClean="0"/>
              <a:t>  </a:t>
            </a:r>
            <a:r>
              <a:rPr lang="en-US" sz="2800" dirty="0" err="1"/>
              <a:t>src</a:t>
            </a:r>
            <a:r>
              <a:rPr lang="en-US" sz="2800" dirty="0"/>
              <a:t>="https://fb.me/react-dom-0.14.0.min.js</a:t>
            </a:r>
            <a:r>
              <a:rPr lang="en-US" sz="2800" dirty="0" smtClean="0"/>
              <a:t>"&gt;</a:t>
            </a:r>
          </a:p>
          <a:p>
            <a:r>
              <a:rPr lang="en-US" sz="2800" dirty="0" smtClean="0"/>
              <a:t>&lt;/</a:t>
            </a:r>
            <a:r>
              <a:rPr lang="en-US" sz="2800" dirty="0"/>
              <a:t>script</a:t>
            </a:r>
            <a:r>
              <a:rPr lang="en-US" sz="2800" dirty="0" smtClean="0"/>
              <a:t>&gt;</a:t>
            </a:r>
          </a:p>
          <a:p>
            <a:endParaRPr lang="en-US" sz="2800" dirty="0" smtClean="0"/>
          </a:p>
          <a:p>
            <a:endParaRPr lang="en-US" sz="2800" dirty="0"/>
          </a:p>
          <a:p>
            <a:r>
              <a:rPr lang="en-US" sz="2800" dirty="0" smtClean="0"/>
              <a:t>		</a:t>
            </a:r>
            <a:r>
              <a:rPr lang="en-US" sz="2800" dirty="0" smtClean="0">
                <a:solidFill>
                  <a:srgbClr val="FF0000"/>
                </a:solidFill>
              </a:rPr>
              <a:t>$ </a:t>
            </a:r>
            <a:r>
              <a:rPr lang="en-US" sz="2800" dirty="0">
                <a:solidFill>
                  <a:srgbClr val="FF0000"/>
                </a:solidFill>
              </a:rPr>
              <a:t>bower install --save react</a:t>
            </a:r>
          </a:p>
        </p:txBody>
      </p:sp>
      <p:sp>
        <p:nvSpPr>
          <p:cNvPr id="4" name="TextBox 3"/>
          <p:cNvSpPr txBox="1"/>
          <p:nvPr/>
        </p:nvSpPr>
        <p:spPr>
          <a:xfrm>
            <a:off x="457201" y="5855175"/>
            <a:ext cx="7391400" cy="523220"/>
          </a:xfrm>
          <a:prstGeom prst="rect">
            <a:avLst/>
          </a:prstGeom>
          <a:solidFill>
            <a:schemeClr val="tx1"/>
          </a:solidFill>
        </p:spPr>
        <p:txBody>
          <a:bodyPr wrap="square" rtlCol="0">
            <a:spAutoFit/>
          </a:bodyPr>
          <a:lstStyle/>
          <a:p>
            <a:r>
              <a:rPr lang="en-US" sz="2800" dirty="0">
                <a:solidFill>
                  <a:srgbClr val="FFFF00"/>
                </a:solidFill>
              </a:rPr>
              <a:t>https://facebook.github.io/react/downloads.html</a:t>
            </a:r>
          </a:p>
        </p:txBody>
      </p:sp>
    </p:spTree>
    <p:extLst>
      <p:ext uri="{BB962C8B-B14F-4D97-AF65-F5344CB8AC3E}">
        <p14:creationId xmlns:p14="http://schemas.microsoft.com/office/powerpoint/2010/main" val="2022891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8" y="483927"/>
            <a:ext cx="10464157" cy="2677656"/>
          </a:xfrm>
          <a:prstGeom prst="rect">
            <a:avLst/>
          </a:prstGeom>
        </p:spPr>
        <p:txBody>
          <a:bodyPr wrap="square">
            <a:spAutoFit/>
          </a:bodyPr>
          <a:lstStyle/>
          <a:p>
            <a:endParaRPr lang="en-US" sz="2800" dirty="0" smtClean="0"/>
          </a:p>
          <a:p>
            <a:r>
              <a:rPr lang="en-US" sz="2800" dirty="0" smtClean="0"/>
              <a:t>Integrated Development Environment : - IDE</a:t>
            </a:r>
          </a:p>
          <a:p>
            <a:endParaRPr lang="en-US" sz="2800" dirty="0" smtClean="0"/>
          </a:p>
          <a:p>
            <a:pPr marL="914400" lvl="1" indent="-457200">
              <a:buFont typeface="Arial" pitchFamily="34" charset="0"/>
              <a:buChar char="•"/>
            </a:pPr>
            <a:r>
              <a:rPr lang="en-US" sz="2800" dirty="0" smtClean="0">
                <a:solidFill>
                  <a:srgbClr val="FF0000"/>
                </a:solidFill>
              </a:rPr>
              <a:t>Sublime Text 3.0</a:t>
            </a:r>
          </a:p>
          <a:p>
            <a:pPr marL="914400" lvl="1" indent="-457200">
              <a:buFont typeface="Arial" pitchFamily="34" charset="0"/>
              <a:buChar char="•"/>
            </a:pPr>
            <a:r>
              <a:rPr lang="en-US" sz="2800" dirty="0" smtClean="0">
                <a:solidFill>
                  <a:srgbClr val="FF0000"/>
                </a:solidFill>
              </a:rPr>
              <a:t>Eclipse </a:t>
            </a:r>
          </a:p>
          <a:p>
            <a:pPr marL="914400" lvl="1" indent="-457200">
              <a:buFont typeface="Arial" pitchFamily="34" charset="0"/>
              <a:buChar char="•"/>
            </a:pPr>
            <a:r>
              <a:rPr lang="en-US" sz="2800" dirty="0" smtClean="0">
                <a:solidFill>
                  <a:srgbClr val="FF0000"/>
                </a:solidFill>
              </a:rPr>
              <a:t>Visual Studio</a:t>
            </a:r>
            <a:r>
              <a:rPr lang="en-US" sz="2800" dirty="0">
                <a:solidFill>
                  <a:srgbClr val="FF0000"/>
                </a:solidFill>
              </a:rPr>
              <a:t>	</a:t>
            </a:r>
          </a:p>
        </p:txBody>
      </p:sp>
    </p:spTree>
    <p:extLst>
      <p:ext uri="{BB962C8B-B14F-4D97-AF65-F5344CB8AC3E}">
        <p14:creationId xmlns:p14="http://schemas.microsoft.com/office/powerpoint/2010/main" val="2711265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8" y="483927"/>
            <a:ext cx="10464157" cy="6124754"/>
          </a:xfrm>
          <a:prstGeom prst="rect">
            <a:avLst/>
          </a:prstGeom>
        </p:spPr>
        <p:txBody>
          <a:bodyPr wrap="square">
            <a:spAutoFit/>
          </a:bodyPr>
          <a:lstStyle/>
          <a:p>
            <a:pPr fontAlgn="base"/>
            <a:r>
              <a:rPr lang="en-US" sz="2800" dirty="0"/>
              <a:t>The following ST3 plugins are need for React development:</a:t>
            </a:r>
          </a:p>
          <a:p>
            <a:pPr lvl="0" fontAlgn="base"/>
            <a:endParaRPr lang="en-US" sz="2800" u="sng" dirty="0" smtClean="0">
              <a:hlinkClick r:id="rId3"/>
            </a:endParaRPr>
          </a:p>
          <a:p>
            <a:pPr marL="914400" lvl="1" indent="-457200" fontAlgn="base">
              <a:buFont typeface="Arial" pitchFamily="34" charset="0"/>
              <a:buChar char="•"/>
            </a:pPr>
            <a:r>
              <a:rPr lang="en-US" sz="2800" u="sng" dirty="0" smtClean="0">
                <a:hlinkClick r:id="rId3"/>
              </a:rPr>
              <a:t>babel</a:t>
            </a:r>
            <a:r>
              <a:rPr lang="en-US" sz="2800" dirty="0"/>
              <a:t> - for </a:t>
            </a:r>
            <a:r>
              <a:rPr lang="en-US" sz="2800" dirty="0" err="1"/>
              <a:t>jsx</a:t>
            </a:r>
            <a:r>
              <a:rPr lang="en-US" sz="2800" dirty="0"/>
              <a:t> syntax highlighting</a:t>
            </a:r>
          </a:p>
          <a:p>
            <a:pPr marL="914400" lvl="1" indent="-457200" fontAlgn="base">
              <a:buFont typeface="Arial" pitchFamily="34" charset="0"/>
              <a:buChar char="•"/>
            </a:pPr>
            <a:r>
              <a:rPr lang="en-US" sz="2800" dirty="0"/>
              <a:t>sublime-</a:t>
            </a:r>
            <a:r>
              <a:rPr lang="en-US" sz="2800" dirty="0" err="1"/>
              <a:t>jshint</a:t>
            </a:r>
            <a:r>
              <a:rPr lang="en-US" sz="2800" dirty="0"/>
              <a:t> - for </a:t>
            </a:r>
            <a:r>
              <a:rPr lang="en-US" sz="2800" dirty="0" err="1"/>
              <a:t>linting</a:t>
            </a:r>
            <a:r>
              <a:rPr lang="en-US" sz="2800" dirty="0"/>
              <a:t> </a:t>
            </a:r>
            <a:r>
              <a:rPr lang="en-US" sz="2800" dirty="0" smtClean="0"/>
              <a:t> </a:t>
            </a:r>
            <a:r>
              <a:rPr lang="en-US" sz="2800" dirty="0" err="1"/>
              <a:t>js</a:t>
            </a:r>
            <a:r>
              <a:rPr lang="en-US" sz="2800" dirty="0"/>
              <a:t> code</a:t>
            </a:r>
          </a:p>
          <a:p>
            <a:pPr marL="914400" lvl="1" indent="-457200" fontAlgn="base">
              <a:buFont typeface="Arial" pitchFamily="34" charset="0"/>
              <a:buChar char="•"/>
            </a:pPr>
            <a:r>
              <a:rPr lang="en-US" sz="2800" u="sng" dirty="0">
                <a:hlinkClick r:id="rId4"/>
              </a:rPr>
              <a:t>sublime-</a:t>
            </a:r>
            <a:r>
              <a:rPr lang="en-US" sz="2800" u="sng" dirty="0" err="1">
                <a:hlinkClick r:id="rId4"/>
              </a:rPr>
              <a:t>jsxhint</a:t>
            </a:r>
            <a:r>
              <a:rPr lang="en-US" sz="2800" dirty="0"/>
              <a:t> - for </a:t>
            </a:r>
            <a:r>
              <a:rPr lang="en-US" sz="2800" dirty="0" err="1"/>
              <a:t>linting</a:t>
            </a:r>
            <a:r>
              <a:rPr lang="en-US" sz="2800" dirty="0"/>
              <a:t> </a:t>
            </a:r>
            <a:r>
              <a:rPr lang="en-US" sz="2800" dirty="0" smtClean="0"/>
              <a:t> </a:t>
            </a:r>
            <a:r>
              <a:rPr lang="en-US" sz="2800" dirty="0" err="1"/>
              <a:t>jsx</a:t>
            </a:r>
            <a:r>
              <a:rPr lang="en-US" sz="2800" dirty="0"/>
              <a:t> </a:t>
            </a:r>
            <a:r>
              <a:rPr lang="en-US" sz="2800" dirty="0" smtClean="0"/>
              <a:t>code</a:t>
            </a:r>
          </a:p>
          <a:p>
            <a:pPr lvl="0" fontAlgn="base"/>
            <a:endParaRPr lang="en-US" sz="2800" dirty="0"/>
          </a:p>
          <a:p>
            <a:pPr fontAlgn="base"/>
            <a:r>
              <a:rPr lang="en-US" sz="2800" b="1" dirty="0">
                <a:solidFill>
                  <a:srgbClr val="FF0000"/>
                </a:solidFill>
              </a:rPr>
              <a:t>Install babel</a:t>
            </a:r>
            <a:endParaRPr lang="en-US" sz="2800" dirty="0">
              <a:solidFill>
                <a:srgbClr val="FF0000"/>
              </a:solidFill>
            </a:endParaRPr>
          </a:p>
          <a:p>
            <a:pPr fontAlgn="base"/>
            <a:r>
              <a:rPr lang="en-US" sz="2800" dirty="0"/>
              <a:t>F</a:t>
            </a:r>
            <a:r>
              <a:rPr lang="en-US" sz="2800" dirty="0" smtClean="0"/>
              <a:t>ind </a:t>
            </a:r>
            <a:r>
              <a:rPr lang="en-US" sz="2800" dirty="0"/>
              <a:t>babel in package control and install it. </a:t>
            </a:r>
            <a:endParaRPr lang="en-US" sz="2800" dirty="0" smtClean="0"/>
          </a:p>
          <a:p>
            <a:pPr fontAlgn="base"/>
            <a:endParaRPr lang="en-US" sz="2800" dirty="0" smtClean="0"/>
          </a:p>
          <a:p>
            <a:pPr fontAlgn="base"/>
            <a:r>
              <a:rPr lang="en-US" sz="2800" dirty="0" smtClean="0"/>
              <a:t>To </a:t>
            </a:r>
            <a:r>
              <a:rPr lang="en-US" sz="2800" dirty="0"/>
              <a:t>use the Babel's JSX syntax highlight </a:t>
            </a:r>
            <a:r>
              <a:rPr lang="en-US" sz="2800" dirty="0" smtClean="0"/>
              <a:t>:</a:t>
            </a:r>
          </a:p>
          <a:p>
            <a:pPr fontAlgn="base"/>
            <a:endParaRPr lang="en-US" sz="2800" dirty="0"/>
          </a:p>
          <a:p>
            <a:pPr lvl="0" fontAlgn="base"/>
            <a:r>
              <a:rPr lang="en-US" sz="2800" dirty="0"/>
              <a:t>open up a .</a:t>
            </a:r>
            <a:r>
              <a:rPr lang="en-US" sz="2800" dirty="0" err="1"/>
              <a:t>jsx</a:t>
            </a:r>
            <a:r>
              <a:rPr lang="en-US" sz="2800" dirty="0"/>
              <a:t> file in ST3</a:t>
            </a:r>
          </a:p>
          <a:p>
            <a:pPr lvl="0" fontAlgn="base"/>
            <a:r>
              <a:rPr lang="en-US" sz="2800" dirty="0" err="1"/>
              <a:t>Goto</a:t>
            </a:r>
            <a:r>
              <a:rPr lang="en-US" sz="2800" dirty="0"/>
              <a:t> 'View -&gt; Syntax -&gt; Open all current </a:t>
            </a:r>
            <a:r>
              <a:rPr lang="en-US" sz="2800" dirty="0" err="1"/>
              <a:t>extention</a:t>
            </a:r>
            <a:r>
              <a:rPr lang="en-US" sz="2800" dirty="0"/>
              <a:t> as ... </a:t>
            </a:r>
            <a:endParaRPr lang="en-US" sz="2800" dirty="0" smtClean="0"/>
          </a:p>
          <a:p>
            <a:pPr lvl="0" fontAlgn="base"/>
            <a:r>
              <a:rPr lang="en-US" sz="2800" dirty="0" smtClean="0"/>
              <a:t>                     &gt; </a:t>
            </a:r>
            <a:r>
              <a:rPr lang="en-US" sz="2800" dirty="0"/>
              <a:t>Babel &gt; </a:t>
            </a:r>
            <a:r>
              <a:rPr lang="en-US" sz="2800" dirty="0" err="1"/>
              <a:t>Javascript</a:t>
            </a:r>
            <a:r>
              <a:rPr lang="en-US" sz="2800" dirty="0"/>
              <a:t> (Babel</a:t>
            </a:r>
            <a:r>
              <a:rPr lang="en-US" sz="2800" dirty="0" smtClean="0"/>
              <a:t>)</a:t>
            </a:r>
            <a:endParaRPr lang="en-US" sz="2800" dirty="0"/>
          </a:p>
        </p:txBody>
      </p:sp>
    </p:spTree>
    <p:extLst>
      <p:ext uri="{BB962C8B-B14F-4D97-AF65-F5344CB8AC3E}">
        <p14:creationId xmlns:p14="http://schemas.microsoft.com/office/powerpoint/2010/main" val="634298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7" name="TextBox 6"/>
          <p:cNvSpPr txBox="1"/>
          <p:nvPr/>
        </p:nvSpPr>
        <p:spPr>
          <a:xfrm>
            <a:off x="40201" y="483927"/>
            <a:ext cx="4572000" cy="6463308"/>
          </a:xfrm>
          <a:prstGeom prst="rect">
            <a:avLst/>
          </a:prstGeom>
          <a:solidFill>
            <a:schemeClr val="accent1">
              <a:lumMod val="20000"/>
              <a:lumOff val="80000"/>
            </a:schemeClr>
          </a:solidFill>
        </p:spPr>
        <p:txBody>
          <a:bodyPr wrap="square" rtlCol="0">
            <a:spAutoFit/>
          </a:bodyPr>
          <a:lstStyle/>
          <a:p>
            <a:pPr lvl="0"/>
            <a:r>
              <a:rPr lang="en-US" dirty="0"/>
              <a:t>Introduction</a:t>
            </a:r>
          </a:p>
          <a:p>
            <a:pPr lvl="1"/>
            <a:r>
              <a:rPr lang="en-US" dirty="0"/>
              <a:t>What is React.js?</a:t>
            </a:r>
          </a:p>
          <a:p>
            <a:pPr lvl="1"/>
            <a:r>
              <a:rPr lang="en-US" dirty="0"/>
              <a:t>What problem does it solve?</a:t>
            </a:r>
          </a:p>
          <a:p>
            <a:pPr lvl="0"/>
            <a:r>
              <a:rPr lang="en-US" dirty="0"/>
              <a:t>Development Eco-System</a:t>
            </a:r>
          </a:p>
          <a:p>
            <a:pPr lvl="1"/>
            <a:r>
              <a:rPr lang="en-US" dirty="0"/>
              <a:t>Editor and Web Server</a:t>
            </a:r>
          </a:p>
          <a:p>
            <a:pPr lvl="1"/>
            <a:r>
              <a:rPr lang="en-US" dirty="0"/>
              <a:t>Browser Development Tools</a:t>
            </a:r>
          </a:p>
          <a:p>
            <a:pPr lvl="0"/>
            <a:r>
              <a:rPr lang="en-US" dirty="0"/>
              <a:t>Hello World Application</a:t>
            </a:r>
          </a:p>
          <a:p>
            <a:pPr lvl="0"/>
            <a:r>
              <a:rPr lang="en-US" dirty="0"/>
              <a:t>JSX</a:t>
            </a:r>
          </a:p>
          <a:p>
            <a:pPr lvl="1"/>
            <a:r>
              <a:rPr lang="en-US" dirty="0"/>
              <a:t>What is JSX?</a:t>
            </a:r>
          </a:p>
          <a:p>
            <a:pPr lvl="1"/>
            <a:r>
              <a:rPr lang="en-US" dirty="0"/>
              <a:t>Using JSX</a:t>
            </a:r>
          </a:p>
          <a:p>
            <a:pPr lvl="1"/>
            <a:r>
              <a:rPr lang="en-US" dirty="0"/>
              <a:t>Using React with JSX</a:t>
            </a:r>
          </a:p>
          <a:p>
            <a:pPr lvl="1"/>
            <a:r>
              <a:rPr lang="en-US" dirty="0"/>
              <a:t>Using React without JSX</a:t>
            </a:r>
          </a:p>
          <a:p>
            <a:pPr lvl="1"/>
            <a:r>
              <a:rPr lang="en-US" dirty="0"/>
              <a:t>Precompiled </a:t>
            </a:r>
            <a:r>
              <a:rPr lang="en-US" dirty="0" smtClean="0"/>
              <a:t>JSX</a:t>
            </a:r>
          </a:p>
          <a:p>
            <a:pPr lvl="1"/>
            <a:endParaRPr lang="en-US" dirty="0"/>
          </a:p>
          <a:p>
            <a:pPr lvl="0"/>
            <a:r>
              <a:rPr lang="en-US" dirty="0"/>
              <a:t>Components</a:t>
            </a:r>
          </a:p>
          <a:p>
            <a:pPr lvl="1"/>
            <a:r>
              <a:rPr lang="en-US" dirty="0"/>
              <a:t>Component Life-Cycle</a:t>
            </a:r>
          </a:p>
          <a:p>
            <a:pPr lvl="1"/>
            <a:r>
              <a:rPr lang="en-US" dirty="0"/>
              <a:t>Virtual DOM</a:t>
            </a:r>
          </a:p>
          <a:p>
            <a:pPr lvl="1"/>
            <a:r>
              <a:rPr lang="en-US" dirty="0"/>
              <a:t>Events</a:t>
            </a:r>
          </a:p>
          <a:p>
            <a:pPr lvl="1"/>
            <a:r>
              <a:rPr lang="en-US" dirty="0"/>
              <a:t>State Machines</a:t>
            </a:r>
          </a:p>
          <a:p>
            <a:pPr lvl="1"/>
            <a:r>
              <a:rPr lang="en-US" dirty="0"/>
              <a:t>Compositions</a:t>
            </a:r>
          </a:p>
          <a:p>
            <a:pPr lvl="1"/>
            <a:r>
              <a:rPr lang="en-US" dirty="0"/>
              <a:t>Communication Between Components</a:t>
            </a:r>
          </a:p>
          <a:p>
            <a:pPr lvl="1"/>
            <a:r>
              <a:rPr lang="en-US" dirty="0"/>
              <a:t>Reusable Components</a:t>
            </a:r>
          </a:p>
          <a:p>
            <a:pPr lvl="1"/>
            <a:r>
              <a:rPr lang="en-US" dirty="0"/>
              <a:t>Cloning Components (optional</a:t>
            </a:r>
            <a:r>
              <a:rPr lang="en-US" dirty="0" smtClean="0"/>
              <a:t>)</a:t>
            </a:r>
            <a:endParaRPr lang="en-US" dirty="0"/>
          </a:p>
        </p:txBody>
      </p:sp>
      <p:sp>
        <p:nvSpPr>
          <p:cNvPr id="10" name="TextBox 9"/>
          <p:cNvSpPr txBox="1"/>
          <p:nvPr/>
        </p:nvSpPr>
        <p:spPr>
          <a:xfrm>
            <a:off x="4648200" y="457200"/>
            <a:ext cx="4572000" cy="5078313"/>
          </a:xfrm>
          <a:prstGeom prst="rect">
            <a:avLst/>
          </a:prstGeom>
          <a:solidFill>
            <a:schemeClr val="accent1">
              <a:lumMod val="20000"/>
              <a:lumOff val="80000"/>
            </a:schemeClr>
          </a:solidFill>
        </p:spPr>
        <p:txBody>
          <a:bodyPr wrap="square" rtlCol="0">
            <a:spAutoFit/>
          </a:bodyPr>
          <a:lstStyle/>
          <a:p>
            <a:pPr lvl="0"/>
            <a:r>
              <a:rPr lang="en-US" dirty="0"/>
              <a:t>Forms</a:t>
            </a:r>
          </a:p>
          <a:p>
            <a:pPr lvl="1"/>
            <a:r>
              <a:rPr lang="en-US" dirty="0"/>
              <a:t>Controlled Components</a:t>
            </a:r>
          </a:p>
          <a:p>
            <a:pPr lvl="1"/>
            <a:r>
              <a:rPr lang="en-US" dirty="0"/>
              <a:t>Uncontrolled Components</a:t>
            </a:r>
          </a:p>
          <a:p>
            <a:pPr lvl="0"/>
            <a:endParaRPr lang="en-US" dirty="0" smtClean="0"/>
          </a:p>
          <a:p>
            <a:pPr lvl="0"/>
            <a:r>
              <a:rPr lang="en-US" dirty="0" err="1" smtClean="0"/>
              <a:t>ReactLink</a:t>
            </a:r>
            <a:r>
              <a:rPr lang="en-US" dirty="0" smtClean="0"/>
              <a:t> </a:t>
            </a:r>
            <a:r>
              <a:rPr lang="en-US" dirty="0"/>
              <a:t>- Two-Way Data Binding (optional)</a:t>
            </a:r>
          </a:p>
          <a:p>
            <a:pPr lvl="1"/>
            <a:r>
              <a:rPr lang="en-US" dirty="0"/>
              <a:t>Principle of One-Way and Two-Way Data Binding</a:t>
            </a:r>
          </a:p>
          <a:p>
            <a:pPr lvl="1"/>
            <a:r>
              <a:rPr lang="en-US" dirty="0"/>
              <a:t>How it Works</a:t>
            </a:r>
          </a:p>
          <a:p>
            <a:pPr lvl="1"/>
            <a:r>
              <a:rPr lang="en-US" dirty="0"/>
              <a:t>Best Practices</a:t>
            </a:r>
          </a:p>
          <a:p>
            <a:pPr lvl="0"/>
            <a:endParaRPr lang="en-US" dirty="0" smtClean="0"/>
          </a:p>
          <a:p>
            <a:pPr lvl="0"/>
            <a:r>
              <a:rPr lang="en-US" dirty="0" smtClean="0"/>
              <a:t>Node.js </a:t>
            </a:r>
            <a:r>
              <a:rPr lang="en-US" dirty="0"/>
              <a:t>and Server DOM Manipulation</a:t>
            </a:r>
          </a:p>
          <a:p>
            <a:pPr lvl="0"/>
            <a:endParaRPr lang="en-US" dirty="0" smtClean="0"/>
          </a:p>
          <a:p>
            <a:pPr lvl="0"/>
            <a:r>
              <a:rPr lang="en-US" dirty="0" smtClean="0"/>
              <a:t>Unit </a:t>
            </a:r>
            <a:r>
              <a:rPr lang="en-US" dirty="0"/>
              <a:t>Testing with </a:t>
            </a:r>
            <a:r>
              <a:rPr lang="en-US" dirty="0" err="1"/>
              <a:t>TestUtils</a:t>
            </a:r>
            <a:r>
              <a:rPr lang="en-US" dirty="0"/>
              <a:t> (optional)</a:t>
            </a:r>
          </a:p>
          <a:p>
            <a:pPr lvl="0"/>
            <a:endParaRPr lang="en-US" dirty="0" smtClean="0"/>
          </a:p>
          <a:p>
            <a:pPr lvl="0"/>
            <a:r>
              <a:rPr lang="en-US" dirty="0" smtClean="0"/>
              <a:t>React.js </a:t>
            </a:r>
            <a:r>
              <a:rPr lang="en-US" dirty="0"/>
              <a:t>Best Practices</a:t>
            </a:r>
          </a:p>
          <a:p>
            <a:pPr lvl="0"/>
            <a:endParaRPr lang="en-US" dirty="0" smtClean="0"/>
          </a:p>
          <a:p>
            <a:pPr lvl="0"/>
            <a:r>
              <a:rPr lang="en-US" dirty="0" smtClean="0"/>
              <a:t>Cross-Browser </a:t>
            </a:r>
            <a:r>
              <a:rPr lang="en-US" dirty="0"/>
              <a:t>Issues</a:t>
            </a:r>
          </a:p>
          <a:p>
            <a:endParaRPr lang="en-US" b="1" dirty="0">
              <a:solidFill>
                <a:srgbClr val="FF0000"/>
              </a:solidFill>
            </a:endParaRPr>
          </a:p>
        </p:txBody>
      </p:sp>
      <p:sp>
        <p:nvSpPr>
          <p:cNvPr id="11" name="Rounded Rectangle 10"/>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ounded Rectangle 11"/>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Subtitle 1"/>
          <p:cNvSpPr txBox="1">
            <a:spLocks/>
          </p:cNvSpPr>
          <p:nvPr/>
        </p:nvSpPr>
        <p:spPr>
          <a:xfrm>
            <a:off x="457201" y="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Topics on React JS</a:t>
            </a:r>
            <a:endParaRPr lang="en-US" b="1" dirty="0">
              <a:solidFill>
                <a:schemeClr val="accent2">
                  <a:lumMod val="75000"/>
                </a:schemeClr>
              </a:solidFill>
            </a:endParaRPr>
          </a:p>
        </p:txBody>
      </p:sp>
    </p:spTree>
    <p:extLst>
      <p:ext uri="{BB962C8B-B14F-4D97-AF65-F5344CB8AC3E}">
        <p14:creationId xmlns:p14="http://schemas.microsoft.com/office/powerpoint/2010/main" val="21929356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8" y="483927"/>
            <a:ext cx="10464157" cy="5262979"/>
          </a:xfrm>
          <a:prstGeom prst="rect">
            <a:avLst/>
          </a:prstGeom>
        </p:spPr>
        <p:txBody>
          <a:bodyPr wrap="square">
            <a:spAutoFit/>
          </a:bodyPr>
          <a:lstStyle/>
          <a:p>
            <a:pPr fontAlgn="base"/>
            <a:r>
              <a:rPr lang="en-US" sz="2800" b="1" dirty="0">
                <a:solidFill>
                  <a:srgbClr val="FF0000"/>
                </a:solidFill>
              </a:rPr>
              <a:t>Install React Chrome </a:t>
            </a:r>
            <a:r>
              <a:rPr lang="en-US" sz="2800" b="1" dirty="0" smtClean="0">
                <a:solidFill>
                  <a:srgbClr val="FF0000"/>
                </a:solidFill>
              </a:rPr>
              <a:t>plugin</a:t>
            </a:r>
          </a:p>
          <a:p>
            <a:pPr fontAlgn="base"/>
            <a:endParaRPr lang="en-US" sz="2800" dirty="0">
              <a:solidFill>
                <a:srgbClr val="FF0000"/>
              </a:solidFill>
            </a:endParaRPr>
          </a:p>
          <a:p>
            <a:pPr fontAlgn="base"/>
            <a:r>
              <a:rPr lang="en-US" sz="2800" dirty="0"/>
              <a:t>Install this plugin </a:t>
            </a:r>
            <a:r>
              <a:rPr lang="en-US" sz="2800" dirty="0" smtClean="0"/>
              <a:t>for </a:t>
            </a:r>
            <a:r>
              <a:rPr lang="en-US" sz="2800" dirty="0"/>
              <a:t>Chrome ,</a:t>
            </a:r>
            <a:r>
              <a:rPr lang="en-US" sz="2800" dirty="0" smtClean="0"/>
              <a:t> </a:t>
            </a:r>
            <a:r>
              <a:rPr lang="en-US" sz="2800" dirty="0"/>
              <a:t>go to </a:t>
            </a:r>
            <a:r>
              <a:rPr lang="en-US" sz="2800" u="sng" dirty="0">
                <a:hlinkClick r:id="rId3"/>
              </a:rPr>
              <a:t>this link</a:t>
            </a:r>
            <a:r>
              <a:rPr lang="en-US" sz="2800" dirty="0"/>
              <a:t> and install</a:t>
            </a:r>
            <a:r>
              <a:rPr lang="en-US" sz="2800" dirty="0" smtClean="0"/>
              <a:t>.</a:t>
            </a:r>
          </a:p>
          <a:p>
            <a:pPr fontAlgn="base"/>
            <a:endParaRPr lang="en-US" sz="2800" dirty="0"/>
          </a:p>
          <a:p>
            <a:pPr fontAlgn="base"/>
            <a:r>
              <a:rPr lang="en-US" sz="2800" dirty="0"/>
              <a:t>Once installed, open up </a:t>
            </a:r>
            <a:r>
              <a:rPr lang="en-US" sz="2800" b="1" dirty="0"/>
              <a:t>Extensions</a:t>
            </a:r>
            <a:r>
              <a:rPr lang="en-US" sz="2800" dirty="0"/>
              <a:t> find </a:t>
            </a:r>
            <a:r>
              <a:rPr lang="en-US" sz="2800" dirty="0" smtClean="0"/>
              <a:t>the</a:t>
            </a:r>
          </a:p>
          <a:p>
            <a:pPr fontAlgn="base"/>
            <a:r>
              <a:rPr lang="en-US" sz="2800" dirty="0" smtClean="0"/>
              <a:t> </a:t>
            </a:r>
            <a:r>
              <a:rPr lang="en-US" sz="2800" dirty="0"/>
              <a:t>React plugin and check the </a:t>
            </a:r>
            <a:r>
              <a:rPr lang="en-US" sz="2800" b="1" dirty="0"/>
              <a:t>Allow access to file URLS</a:t>
            </a:r>
            <a:r>
              <a:rPr lang="en-US" sz="2800" dirty="0"/>
              <a:t>. </a:t>
            </a:r>
            <a:endParaRPr lang="en-US" sz="2800" dirty="0" smtClean="0"/>
          </a:p>
          <a:p>
            <a:pPr fontAlgn="base"/>
            <a:endParaRPr lang="en-US" sz="2800" dirty="0"/>
          </a:p>
          <a:p>
            <a:pPr fontAlgn="base"/>
            <a:r>
              <a:rPr lang="en-US" sz="2800" dirty="0" smtClean="0"/>
              <a:t>This </a:t>
            </a:r>
            <a:r>
              <a:rPr lang="en-US" sz="2800" dirty="0"/>
              <a:t>is important  </a:t>
            </a:r>
            <a:r>
              <a:rPr lang="en-US" sz="2800" dirty="0" smtClean="0"/>
              <a:t> </a:t>
            </a:r>
            <a:r>
              <a:rPr lang="en-US" sz="2800" dirty="0"/>
              <a:t>to test React files locally</a:t>
            </a:r>
            <a:r>
              <a:rPr lang="en-US" sz="2800" dirty="0" smtClean="0"/>
              <a:t>.</a:t>
            </a:r>
          </a:p>
          <a:p>
            <a:pPr fontAlgn="base"/>
            <a:endParaRPr lang="en-US" sz="2800" dirty="0"/>
          </a:p>
          <a:p>
            <a:r>
              <a:rPr lang="en-US" sz="2800" dirty="0"/>
              <a:t>A</a:t>
            </a:r>
            <a:r>
              <a:rPr lang="en-US" sz="2800" dirty="0" smtClean="0"/>
              <a:t> </a:t>
            </a:r>
            <a:r>
              <a:rPr lang="en-US" sz="2800" dirty="0"/>
              <a:t>webpage using </a:t>
            </a:r>
            <a:r>
              <a:rPr lang="en-US" sz="2800" dirty="0" smtClean="0"/>
              <a:t>React, an </a:t>
            </a:r>
            <a:r>
              <a:rPr lang="en-US" sz="2800" dirty="0"/>
              <a:t>extra tab named </a:t>
            </a:r>
            <a:r>
              <a:rPr lang="en-US" sz="2800" b="1" dirty="0"/>
              <a:t>React</a:t>
            </a:r>
            <a:r>
              <a:rPr lang="en-US" sz="2800" dirty="0"/>
              <a:t> </a:t>
            </a:r>
            <a:endParaRPr lang="en-US" sz="2800" dirty="0" smtClean="0"/>
          </a:p>
          <a:p>
            <a:r>
              <a:rPr lang="en-US" sz="2800" dirty="0"/>
              <a:t> </a:t>
            </a:r>
            <a:r>
              <a:rPr lang="en-US" sz="2800" dirty="0" smtClean="0"/>
              <a:t>should </a:t>
            </a:r>
            <a:r>
              <a:rPr lang="en-US" sz="2800" dirty="0"/>
              <a:t>appear in </a:t>
            </a:r>
            <a:r>
              <a:rPr lang="en-US" sz="2800" b="1" dirty="0" smtClean="0"/>
              <a:t>Developer Tools.</a:t>
            </a:r>
          </a:p>
          <a:p>
            <a:endParaRPr lang="en-US" sz="2800" dirty="0"/>
          </a:p>
        </p:txBody>
      </p:sp>
    </p:spTree>
    <p:extLst>
      <p:ext uri="{BB962C8B-B14F-4D97-AF65-F5344CB8AC3E}">
        <p14:creationId xmlns:p14="http://schemas.microsoft.com/office/powerpoint/2010/main" val="16817975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8" y="483927"/>
            <a:ext cx="10464157" cy="4832092"/>
          </a:xfrm>
          <a:prstGeom prst="rect">
            <a:avLst/>
          </a:prstGeom>
        </p:spPr>
        <p:txBody>
          <a:bodyPr wrap="square">
            <a:spAutoFit/>
          </a:bodyPr>
          <a:lstStyle/>
          <a:p>
            <a:pPr fontAlgn="base"/>
            <a:r>
              <a:rPr lang="en-US" sz="2800" b="1" dirty="0">
                <a:solidFill>
                  <a:srgbClr val="FF0000"/>
                </a:solidFill>
              </a:rPr>
              <a:t>Convert JSX files to JS files</a:t>
            </a:r>
            <a:endParaRPr lang="en-US" sz="2800" dirty="0">
              <a:solidFill>
                <a:srgbClr val="FF0000"/>
              </a:solidFill>
            </a:endParaRPr>
          </a:p>
          <a:p>
            <a:pPr fontAlgn="base"/>
            <a:r>
              <a:rPr lang="en-US" sz="2800" dirty="0"/>
              <a:t>React uses a syntax called JSX. </a:t>
            </a:r>
            <a:endParaRPr lang="en-US" sz="2800" dirty="0" smtClean="0"/>
          </a:p>
          <a:p>
            <a:pPr fontAlgn="base"/>
            <a:endParaRPr lang="en-US" sz="2800" dirty="0" smtClean="0"/>
          </a:p>
          <a:p>
            <a:pPr fontAlgn="base"/>
            <a:r>
              <a:rPr lang="en-US" sz="2800" dirty="0" smtClean="0"/>
              <a:t>To </a:t>
            </a:r>
            <a:r>
              <a:rPr lang="en-US" sz="2800" dirty="0"/>
              <a:t>use it in </a:t>
            </a:r>
            <a:r>
              <a:rPr lang="en-US" sz="2800" dirty="0" smtClean="0"/>
              <a:t>webpage</a:t>
            </a:r>
            <a:r>
              <a:rPr lang="en-US" sz="2800" dirty="0"/>
              <a:t>, </a:t>
            </a:r>
            <a:r>
              <a:rPr lang="en-US" sz="2800" dirty="0" smtClean="0"/>
              <a:t> </a:t>
            </a:r>
            <a:r>
              <a:rPr lang="en-US" sz="2800" dirty="0"/>
              <a:t>convert it to regular JS format first. </a:t>
            </a:r>
            <a:endParaRPr lang="en-US" sz="2800" dirty="0" smtClean="0"/>
          </a:p>
          <a:p>
            <a:pPr fontAlgn="base"/>
            <a:endParaRPr lang="en-US" sz="2800" dirty="0"/>
          </a:p>
          <a:p>
            <a:pPr fontAlgn="base"/>
            <a:r>
              <a:rPr lang="en-US" sz="2800" dirty="0" smtClean="0">
                <a:solidFill>
                  <a:srgbClr val="FF0000"/>
                </a:solidFill>
              </a:rPr>
              <a:t>2 ways : </a:t>
            </a:r>
            <a:endParaRPr lang="en-US" sz="2800" dirty="0">
              <a:solidFill>
                <a:srgbClr val="FF0000"/>
              </a:solidFill>
            </a:endParaRPr>
          </a:p>
          <a:p>
            <a:pPr lvl="0" fontAlgn="base"/>
            <a:r>
              <a:rPr lang="en-US" sz="2800" dirty="0" smtClean="0"/>
              <a:t>1. Use </a:t>
            </a:r>
            <a:r>
              <a:rPr lang="en-US" sz="2800" dirty="0"/>
              <a:t>the </a:t>
            </a:r>
            <a:r>
              <a:rPr lang="en-US" sz="2800" b="1" dirty="0">
                <a:solidFill>
                  <a:srgbClr val="FF0000"/>
                </a:solidFill>
              </a:rPr>
              <a:t>'JSXTransformer.js'</a:t>
            </a:r>
            <a:r>
              <a:rPr lang="en-US" sz="2800" dirty="0">
                <a:solidFill>
                  <a:srgbClr val="FF0000"/>
                </a:solidFill>
              </a:rPr>
              <a:t> </a:t>
            </a:r>
            <a:endParaRPr lang="en-US" sz="2800" dirty="0" smtClean="0">
              <a:solidFill>
                <a:srgbClr val="FF0000"/>
              </a:solidFill>
            </a:endParaRPr>
          </a:p>
          <a:p>
            <a:pPr lvl="0" fontAlgn="base"/>
            <a:r>
              <a:rPr lang="en-US" sz="2800" dirty="0" smtClean="0"/>
              <a:t>(</a:t>
            </a:r>
            <a:r>
              <a:rPr lang="en-US" sz="2800" dirty="0"/>
              <a:t>which comes with React.js download) to do the conversion</a:t>
            </a:r>
          </a:p>
          <a:p>
            <a:pPr lvl="0" fontAlgn="base"/>
            <a:endParaRPr lang="en-US" sz="2800" dirty="0" smtClean="0"/>
          </a:p>
          <a:p>
            <a:pPr lvl="0" fontAlgn="base"/>
            <a:r>
              <a:rPr lang="en-US" sz="2800" dirty="0" smtClean="0"/>
              <a:t>2. Use </a:t>
            </a:r>
            <a:r>
              <a:rPr lang="en-US" sz="2800" dirty="0"/>
              <a:t>the '</a:t>
            </a:r>
            <a:r>
              <a:rPr lang="en-US" sz="2800" dirty="0">
                <a:solidFill>
                  <a:srgbClr val="FF0000"/>
                </a:solidFill>
              </a:rPr>
              <a:t>react-tools</a:t>
            </a:r>
            <a:r>
              <a:rPr lang="en-US" sz="2800" dirty="0"/>
              <a:t>' </a:t>
            </a:r>
            <a:r>
              <a:rPr lang="en-US" sz="2800" dirty="0" err="1"/>
              <a:t>npm</a:t>
            </a:r>
            <a:r>
              <a:rPr lang="en-US" sz="2800" dirty="0"/>
              <a:t> package to perform the conversion</a:t>
            </a:r>
          </a:p>
          <a:p>
            <a:endParaRPr lang="en-US" sz="2800" dirty="0"/>
          </a:p>
        </p:txBody>
      </p:sp>
    </p:spTree>
    <p:extLst>
      <p:ext uri="{BB962C8B-B14F-4D97-AF65-F5344CB8AC3E}">
        <p14:creationId xmlns:p14="http://schemas.microsoft.com/office/powerpoint/2010/main" val="3065896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8" y="483927"/>
            <a:ext cx="10464157" cy="5262979"/>
          </a:xfrm>
          <a:prstGeom prst="rect">
            <a:avLst/>
          </a:prstGeom>
        </p:spPr>
        <p:txBody>
          <a:bodyPr wrap="square">
            <a:spAutoFit/>
          </a:bodyPr>
          <a:lstStyle/>
          <a:p>
            <a:pPr fontAlgn="base"/>
            <a:r>
              <a:rPr lang="en-US" sz="2800" dirty="0" smtClean="0"/>
              <a:t>Write JSX </a:t>
            </a:r>
            <a:r>
              <a:rPr lang="en-US" sz="2800" dirty="0"/>
              <a:t>code inside the HTML page, then use </a:t>
            </a:r>
            <a:endParaRPr lang="en-US" sz="2800" dirty="0" smtClean="0"/>
          </a:p>
          <a:p>
            <a:pPr fontAlgn="base"/>
            <a:r>
              <a:rPr lang="en-US" sz="2800" b="1" dirty="0" smtClean="0"/>
              <a:t>JSXTransformer.js</a:t>
            </a:r>
            <a:r>
              <a:rPr lang="en-US" sz="2800" dirty="0"/>
              <a:t> like this:</a:t>
            </a:r>
          </a:p>
          <a:p>
            <a:pPr fontAlgn="base"/>
            <a:r>
              <a:rPr lang="en-US" sz="2800" dirty="0"/>
              <a:t>&lt;html&gt;</a:t>
            </a:r>
          </a:p>
          <a:p>
            <a:pPr fontAlgn="base"/>
            <a:r>
              <a:rPr lang="en-US" sz="2800" dirty="0"/>
              <a:t>&lt;body&gt;</a:t>
            </a:r>
          </a:p>
          <a:p>
            <a:pPr fontAlgn="base"/>
            <a:r>
              <a:rPr lang="en-US" sz="2800" dirty="0"/>
              <a:t>    &lt;script </a:t>
            </a:r>
            <a:r>
              <a:rPr lang="en-US" sz="2800" dirty="0" err="1"/>
              <a:t>src</a:t>
            </a:r>
            <a:r>
              <a:rPr lang="en-US" sz="2800" dirty="0"/>
              <a:t>="</a:t>
            </a:r>
            <a:r>
              <a:rPr lang="en-US" sz="2800" dirty="0" err="1"/>
              <a:t>js</a:t>
            </a:r>
            <a:r>
              <a:rPr lang="en-US" sz="2800" dirty="0"/>
              <a:t>/vendor/react.min.js"&gt;&lt;/script&gt;</a:t>
            </a:r>
          </a:p>
          <a:p>
            <a:pPr fontAlgn="base"/>
            <a:r>
              <a:rPr lang="en-US" sz="2800" dirty="0"/>
              <a:t>    &lt;script </a:t>
            </a:r>
            <a:r>
              <a:rPr lang="en-US" sz="2800" dirty="0" err="1"/>
              <a:t>src</a:t>
            </a:r>
            <a:r>
              <a:rPr lang="en-US" sz="2800" dirty="0"/>
              <a:t>="</a:t>
            </a:r>
            <a:r>
              <a:rPr lang="en-US" sz="2800" dirty="0" err="1"/>
              <a:t>js</a:t>
            </a:r>
            <a:r>
              <a:rPr lang="en-US" sz="2800" dirty="0"/>
              <a:t>/vendor/JSXTransformer.js"&gt;&lt;/script&gt;</a:t>
            </a:r>
          </a:p>
          <a:p>
            <a:pPr fontAlgn="base"/>
            <a:r>
              <a:rPr lang="en-US" sz="2800" dirty="0"/>
              <a:t> </a:t>
            </a:r>
          </a:p>
          <a:p>
            <a:pPr fontAlgn="base"/>
            <a:r>
              <a:rPr lang="en-US" sz="2800" dirty="0"/>
              <a:t>    </a:t>
            </a:r>
            <a:r>
              <a:rPr lang="en-US" sz="2800" dirty="0">
                <a:solidFill>
                  <a:srgbClr val="FF0000"/>
                </a:solidFill>
              </a:rPr>
              <a:t>&lt;script type="text/</a:t>
            </a:r>
            <a:r>
              <a:rPr lang="en-US" sz="2800" dirty="0" err="1">
                <a:solidFill>
                  <a:srgbClr val="FF0000"/>
                </a:solidFill>
              </a:rPr>
              <a:t>jsx</a:t>
            </a:r>
            <a:r>
              <a:rPr lang="en-US" sz="2800" dirty="0">
                <a:solidFill>
                  <a:srgbClr val="FF0000"/>
                </a:solidFill>
              </a:rPr>
              <a:t>"&gt;</a:t>
            </a:r>
          </a:p>
          <a:p>
            <a:pPr fontAlgn="base"/>
            <a:r>
              <a:rPr lang="en-US" sz="2800" dirty="0">
                <a:solidFill>
                  <a:srgbClr val="FF0000"/>
                </a:solidFill>
              </a:rPr>
              <a:t>            ...React code inside...</a:t>
            </a:r>
          </a:p>
          <a:p>
            <a:pPr fontAlgn="base"/>
            <a:r>
              <a:rPr lang="en-US" sz="2800" dirty="0">
                <a:solidFill>
                  <a:srgbClr val="FF0000"/>
                </a:solidFill>
              </a:rPr>
              <a:t>    &lt;/script&gt;</a:t>
            </a:r>
          </a:p>
          <a:p>
            <a:pPr fontAlgn="base"/>
            <a:r>
              <a:rPr lang="en-US" sz="2800" dirty="0"/>
              <a:t>&lt;/body&gt;</a:t>
            </a:r>
          </a:p>
          <a:p>
            <a:pPr fontAlgn="base"/>
            <a:r>
              <a:rPr lang="en-US" sz="2800" dirty="0"/>
              <a:t>&lt;/html</a:t>
            </a:r>
            <a:r>
              <a:rPr lang="en-US" sz="2800" dirty="0" smtClean="0"/>
              <a:t>&gt;</a:t>
            </a:r>
            <a:endParaRPr lang="en-US" sz="2800" dirty="0"/>
          </a:p>
        </p:txBody>
      </p:sp>
    </p:spTree>
    <p:extLst>
      <p:ext uri="{BB962C8B-B14F-4D97-AF65-F5344CB8AC3E}">
        <p14:creationId xmlns:p14="http://schemas.microsoft.com/office/powerpoint/2010/main" val="587814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7" y="483927"/>
            <a:ext cx="9192718" cy="5262979"/>
          </a:xfrm>
          <a:prstGeom prst="rect">
            <a:avLst/>
          </a:prstGeom>
        </p:spPr>
        <p:txBody>
          <a:bodyPr wrap="square">
            <a:spAutoFit/>
          </a:bodyPr>
          <a:lstStyle/>
          <a:p>
            <a:pPr fontAlgn="base"/>
            <a:r>
              <a:rPr lang="en-US" sz="2800" dirty="0"/>
              <a:t>This is good for debugging but not good for production. </a:t>
            </a:r>
            <a:endParaRPr lang="en-US" sz="2800" dirty="0" smtClean="0"/>
          </a:p>
          <a:p>
            <a:pPr fontAlgn="base"/>
            <a:endParaRPr lang="en-US" sz="2800" dirty="0" smtClean="0"/>
          </a:p>
          <a:p>
            <a:pPr fontAlgn="base"/>
            <a:r>
              <a:rPr lang="en-US" sz="2800" dirty="0" smtClean="0"/>
              <a:t>Because </a:t>
            </a:r>
            <a:r>
              <a:rPr lang="en-US" sz="2800" dirty="0"/>
              <a:t>compiling </a:t>
            </a:r>
            <a:r>
              <a:rPr lang="en-US" sz="2800" dirty="0" smtClean="0"/>
              <a:t> from </a:t>
            </a:r>
            <a:r>
              <a:rPr lang="en-US" sz="2800" dirty="0"/>
              <a:t>.</a:t>
            </a:r>
            <a:r>
              <a:rPr lang="en-US" sz="2800" dirty="0" err="1"/>
              <a:t>jsx</a:t>
            </a:r>
            <a:r>
              <a:rPr lang="en-US" sz="2800" dirty="0"/>
              <a:t> to .</a:t>
            </a:r>
            <a:r>
              <a:rPr lang="en-US" sz="2800" dirty="0" err="1"/>
              <a:t>js</a:t>
            </a:r>
            <a:r>
              <a:rPr lang="en-US" sz="2800" dirty="0"/>
              <a:t> takes </a:t>
            </a:r>
            <a:r>
              <a:rPr lang="en-US" sz="2800" dirty="0" smtClean="0"/>
              <a:t>time.</a:t>
            </a:r>
          </a:p>
          <a:p>
            <a:pPr fontAlgn="base"/>
            <a:endParaRPr lang="en-US" sz="2800" dirty="0"/>
          </a:p>
          <a:p>
            <a:pPr fontAlgn="base"/>
            <a:r>
              <a:rPr lang="en-US" sz="2800" dirty="0" smtClean="0"/>
              <a:t> </a:t>
            </a:r>
            <a:r>
              <a:rPr lang="en-US" sz="2800" dirty="0"/>
              <a:t>To precompile the .</a:t>
            </a:r>
            <a:r>
              <a:rPr lang="en-US" sz="2800" dirty="0" err="1"/>
              <a:t>jsx</a:t>
            </a:r>
            <a:r>
              <a:rPr lang="en-US" sz="2800" dirty="0"/>
              <a:t> files to regular </a:t>
            </a:r>
            <a:r>
              <a:rPr lang="en-US" sz="2800" dirty="0" smtClean="0"/>
              <a:t> .</a:t>
            </a:r>
            <a:r>
              <a:rPr lang="en-US" sz="2800" dirty="0" err="1"/>
              <a:t>js</a:t>
            </a:r>
            <a:r>
              <a:rPr lang="en-US" sz="2800" dirty="0"/>
              <a:t> </a:t>
            </a:r>
            <a:r>
              <a:rPr lang="en-US" sz="2800" dirty="0" smtClean="0"/>
              <a:t>files:</a:t>
            </a:r>
          </a:p>
          <a:p>
            <a:pPr fontAlgn="base"/>
            <a:endParaRPr lang="en-US" sz="2800" dirty="0"/>
          </a:p>
          <a:p>
            <a:pPr fontAlgn="base"/>
            <a:r>
              <a:rPr lang="en-US" sz="2800" dirty="0">
                <a:solidFill>
                  <a:srgbClr val="FF0000"/>
                </a:solidFill>
              </a:rPr>
              <a:t>H</a:t>
            </a:r>
            <a:r>
              <a:rPr lang="en-US" sz="2800" dirty="0" smtClean="0">
                <a:solidFill>
                  <a:srgbClr val="FF0000"/>
                </a:solidFill>
              </a:rPr>
              <a:t>ow </a:t>
            </a:r>
            <a:r>
              <a:rPr lang="en-US" sz="2800" dirty="0">
                <a:solidFill>
                  <a:srgbClr val="FF0000"/>
                </a:solidFill>
              </a:rPr>
              <a:t>to compile .</a:t>
            </a:r>
            <a:r>
              <a:rPr lang="en-US" sz="2800" dirty="0" err="1">
                <a:solidFill>
                  <a:srgbClr val="FF0000"/>
                </a:solidFill>
              </a:rPr>
              <a:t>jsx</a:t>
            </a:r>
            <a:r>
              <a:rPr lang="en-US" sz="2800" dirty="0">
                <a:solidFill>
                  <a:srgbClr val="FF0000"/>
                </a:solidFill>
              </a:rPr>
              <a:t> files</a:t>
            </a:r>
            <a:r>
              <a:rPr lang="en-US" sz="2800" dirty="0" smtClean="0">
                <a:solidFill>
                  <a:srgbClr val="FF0000"/>
                </a:solidFill>
              </a:rPr>
              <a:t>?</a:t>
            </a:r>
          </a:p>
          <a:p>
            <a:pPr fontAlgn="base"/>
            <a:endParaRPr lang="en-US" sz="2800" dirty="0">
              <a:solidFill>
                <a:srgbClr val="FF0000"/>
              </a:solidFill>
            </a:endParaRPr>
          </a:p>
          <a:p>
            <a:pPr fontAlgn="base"/>
            <a:r>
              <a:rPr lang="en-US" sz="2800" dirty="0"/>
              <a:t>Install the 'react-tools' package via </a:t>
            </a:r>
            <a:r>
              <a:rPr lang="en-US" sz="2800" dirty="0" err="1"/>
              <a:t>npm</a:t>
            </a:r>
            <a:r>
              <a:rPr lang="en-US" sz="2800" dirty="0"/>
              <a:t>:</a:t>
            </a:r>
          </a:p>
          <a:p>
            <a:pPr fontAlgn="base"/>
            <a:endParaRPr lang="en-US" sz="2800" dirty="0" smtClean="0"/>
          </a:p>
          <a:p>
            <a:pPr fontAlgn="base"/>
            <a:r>
              <a:rPr lang="en-US" sz="2800" dirty="0"/>
              <a:t>	</a:t>
            </a:r>
            <a:r>
              <a:rPr lang="en-US" sz="2800" dirty="0" err="1" smtClean="0">
                <a:solidFill>
                  <a:srgbClr val="FF0000"/>
                </a:solidFill>
              </a:rPr>
              <a:t>npm</a:t>
            </a:r>
            <a:r>
              <a:rPr lang="en-US" sz="2800" dirty="0" smtClean="0">
                <a:solidFill>
                  <a:srgbClr val="FF0000"/>
                </a:solidFill>
              </a:rPr>
              <a:t>   </a:t>
            </a:r>
            <a:r>
              <a:rPr lang="en-US" sz="2800" dirty="0">
                <a:solidFill>
                  <a:srgbClr val="FF0000"/>
                </a:solidFill>
              </a:rPr>
              <a:t>install </a:t>
            </a:r>
            <a:r>
              <a:rPr lang="en-US" sz="2800" dirty="0" smtClean="0">
                <a:solidFill>
                  <a:srgbClr val="FF0000"/>
                </a:solidFill>
              </a:rPr>
              <a:t> -</a:t>
            </a:r>
            <a:r>
              <a:rPr lang="en-US" sz="2800" dirty="0">
                <a:solidFill>
                  <a:srgbClr val="FF0000"/>
                </a:solidFill>
              </a:rPr>
              <a:t>g react-tools</a:t>
            </a:r>
          </a:p>
          <a:p>
            <a:pPr fontAlgn="base"/>
            <a:endParaRPr lang="en-US" sz="2800" dirty="0" smtClean="0"/>
          </a:p>
        </p:txBody>
      </p:sp>
    </p:spTree>
    <p:extLst>
      <p:ext uri="{BB962C8B-B14F-4D97-AF65-F5344CB8AC3E}">
        <p14:creationId xmlns:p14="http://schemas.microsoft.com/office/powerpoint/2010/main" val="1430189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7" y="483927"/>
            <a:ext cx="9192718" cy="7848302"/>
          </a:xfrm>
          <a:prstGeom prst="rect">
            <a:avLst/>
          </a:prstGeom>
        </p:spPr>
        <p:txBody>
          <a:bodyPr wrap="square">
            <a:spAutoFit/>
          </a:bodyPr>
          <a:lstStyle/>
          <a:p>
            <a:pPr fontAlgn="base"/>
            <a:r>
              <a:rPr lang="en-US" sz="2800" dirty="0" smtClean="0"/>
              <a:t>Go </a:t>
            </a:r>
            <a:r>
              <a:rPr lang="en-US" sz="2800" dirty="0"/>
              <a:t>into </a:t>
            </a:r>
            <a:r>
              <a:rPr lang="en-US" sz="2800" dirty="0" err="1"/>
              <a:t>dev</a:t>
            </a:r>
            <a:r>
              <a:rPr lang="en-US" sz="2800" dirty="0"/>
              <a:t> directory and use this command:</a:t>
            </a:r>
          </a:p>
          <a:p>
            <a:pPr fontAlgn="base"/>
            <a:endParaRPr lang="en-US" sz="2800" dirty="0" smtClean="0"/>
          </a:p>
          <a:p>
            <a:pPr fontAlgn="base"/>
            <a:r>
              <a:rPr lang="en-US" sz="2800" dirty="0" smtClean="0"/>
              <a:t>Assuming </a:t>
            </a:r>
            <a:r>
              <a:rPr lang="en-US" sz="2800" dirty="0"/>
              <a:t>this is the structure of your </a:t>
            </a:r>
            <a:r>
              <a:rPr lang="en-US" sz="2800" dirty="0" err="1"/>
              <a:t>dev</a:t>
            </a:r>
            <a:r>
              <a:rPr lang="en-US" sz="2800" dirty="0"/>
              <a:t> directory</a:t>
            </a:r>
          </a:p>
          <a:p>
            <a:pPr fontAlgn="base"/>
            <a:endParaRPr lang="en-US" sz="2800" dirty="0" smtClean="0"/>
          </a:p>
          <a:p>
            <a:pPr fontAlgn="base"/>
            <a:r>
              <a:rPr lang="en-US" sz="2800" dirty="0" err="1" smtClean="0"/>
              <a:t>dev_dir</a:t>
            </a:r>
            <a:r>
              <a:rPr lang="en-US" sz="2800" dirty="0"/>
              <a:t>/</a:t>
            </a:r>
          </a:p>
          <a:p>
            <a:pPr fontAlgn="base"/>
            <a:r>
              <a:rPr lang="en-US" sz="2800" dirty="0"/>
              <a:t>    </a:t>
            </a:r>
            <a:r>
              <a:rPr lang="en-US" sz="2800" dirty="0" err="1"/>
              <a:t>js</a:t>
            </a:r>
            <a:r>
              <a:rPr lang="en-US" sz="2800" dirty="0"/>
              <a:t>/ </a:t>
            </a:r>
          </a:p>
          <a:p>
            <a:pPr fontAlgn="base"/>
            <a:r>
              <a:rPr lang="en-US" sz="2800" dirty="0"/>
              <a:t>        </a:t>
            </a:r>
            <a:r>
              <a:rPr lang="en-US" sz="2800" dirty="0" err="1"/>
              <a:t>src</a:t>
            </a:r>
            <a:r>
              <a:rPr lang="en-US" sz="2800" dirty="0"/>
              <a:t>/</a:t>
            </a:r>
          </a:p>
          <a:p>
            <a:pPr fontAlgn="base"/>
            <a:r>
              <a:rPr lang="en-US" sz="2800" dirty="0"/>
              <a:t>        build/</a:t>
            </a:r>
          </a:p>
          <a:p>
            <a:pPr fontAlgn="base"/>
            <a:endParaRPr lang="en-US" sz="2800" dirty="0" smtClean="0"/>
          </a:p>
          <a:p>
            <a:pPr fontAlgn="base"/>
            <a:r>
              <a:rPr lang="en-US" sz="2800" dirty="0" smtClean="0"/>
              <a:t>	&gt;cd   </a:t>
            </a:r>
            <a:r>
              <a:rPr lang="en-US" sz="2800" dirty="0" err="1" smtClean="0"/>
              <a:t>dev_dir</a:t>
            </a:r>
            <a:r>
              <a:rPr lang="en-US" sz="2800" dirty="0" smtClean="0"/>
              <a:t>/</a:t>
            </a:r>
            <a:r>
              <a:rPr lang="en-US" sz="2800" dirty="0" err="1" smtClean="0"/>
              <a:t>js</a:t>
            </a:r>
            <a:endParaRPr lang="en-US" sz="2800" dirty="0"/>
          </a:p>
          <a:p>
            <a:pPr fontAlgn="base"/>
            <a:r>
              <a:rPr lang="en-US" sz="2800" dirty="0" smtClean="0"/>
              <a:t>	&gt;</a:t>
            </a:r>
            <a:r>
              <a:rPr lang="en-US" sz="2800" dirty="0" err="1" smtClean="0"/>
              <a:t>jsx</a:t>
            </a:r>
            <a:r>
              <a:rPr lang="en-US" sz="2800" dirty="0" smtClean="0"/>
              <a:t>  -w  </a:t>
            </a:r>
            <a:r>
              <a:rPr lang="en-US" sz="2800" dirty="0" err="1"/>
              <a:t>src</a:t>
            </a:r>
            <a:r>
              <a:rPr lang="en-US" sz="2800" dirty="0"/>
              <a:t>/ </a:t>
            </a:r>
            <a:r>
              <a:rPr lang="en-US" sz="2800" dirty="0" smtClean="0"/>
              <a:t> build/</a:t>
            </a:r>
          </a:p>
          <a:p>
            <a:pPr fontAlgn="base"/>
            <a:endParaRPr lang="en-US" sz="2800" dirty="0" smtClean="0"/>
          </a:p>
          <a:p>
            <a:pPr fontAlgn="base"/>
            <a:r>
              <a:rPr lang="en-US" sz="2800" dirty="0"/>
              <a:t>This command means watching all </a:t>
            </a:r>
            <a:r>
              <a:rPr lang="en-US" sz="2800" b="1" dirty="0"/>
              <a:t>.</a:t>
            </a:r>
            <a:r>
              <a:rPr lang="en-US" sz="2800" b="1" dirty="0" err="1"/>
              <a:t>js</a:t>
            </a:r>
            <a:r>
              <a:rPr lang="en-US" sz="2800" dirty="0"/>
              <a:t> files inside the </a:t>
            </a:r>
            <a:r>
              <a:rPr lang="en-US" sz="2800" dirty="0" err="1"/>
              <a:t>src</a:t>
            </a:r>
            <a:r>
              <a:rPr lang="en-US" sz="2800" dirty="0"/>
              <a:t> folder and compile them if modified to regular .</a:t>
            </a:r>
            <a:r>
              <a:rPr lang="en-US" sz="2800" dirty="0" err="1"/>
              <a:t>js</a:t>
            </a:r>
            <a:r>
              <a:rPr lang="en-US" sz="2800" dirty="0"/>
              <a:t> files and save them to the build folder.</a:t>
            </a:r>
          </a:p>
          <a:p>
            <a:pPr fontAlgn="base"/>
            <a:endParaRPr lang="en-US" sz="2800" dirty="0"/>
          </a:p>
          <a:p>
            <a:pPr fontAlgn="base"/>
            <a:endParaRPr lang="en-US" sz="2800" dirty="0"/>
          </a:p>
          <a:p>
            <a:pPr fontAlgn="base"/>
            <a:endParaRPr lang="en-US" sz="2800" dirty="0" smtClean="0"/>
          </a:p>
        </p:txBody>
      </p:sp>
    </p:spTree>
    <p:extLst>
      <p:ext uri="{BB962C8B-B14F-4D97-AF65-F5344CB8AC3E}">
        <p14:creationId xmlns:p14="http://schemas.microsoft.com/office/powerpoint/2010/main" val="1241991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7" y="483927"/>
            <a:ext cx="9192718" cy="7417415"/>
          </a:xfrm>
          <a:prstGeom prst="rect">
            <a:avLst/>
          </a:prstGeom>
        </p:spPr>
        <p:txBody>
          <a:bodyPr wrap="square">
            <a:spAutoFit/>
          </a:bodyPr>
          <a:lstStyle/>
          <a:p>
            <a:pPr fontAlgn="base"/>
            <a:r>
              <a:rPr lang="en-US" sz="2800" b="1" dirty="0" err="1">
                <a:solidFill>
                  <a:srgbClr val="FF0000"/>
                </a:solidFill>
              </a:rPr>
              <a:t>XMLHttpRequest</a:t>
            </a:r>
            <a:r>
              <a:rPr lang="en-US" sz="2800" b="1" dirty="0">
                <a:solidFill>
                  <a:srgbClr val="FF0000"/>
                </a:solidFill>
              </a:rPr>
              <a:t> cannot load</a:t>
            </a:r>
            <a:endParaRPr lang="en-US" sz="2800" dirty="0">
              <a:solidFill>
                <a:srgbClr val="FF0000"/>
              </a:solidFill>
            </a:endParaRPr>
          </a:p>
          <a:p>
            <a:pPr fontAlgn="base"/>
            <a:endParaRPr lang="en-US" sz="2800" dirty="0" smtClean="0"/>
          </a:p>
          <a:p>
            <a:pPr fontAlgn="base"/>
            <a:r>
              <a:rPr lang="en-US" sz="2800" dirty="0" smtClean="0"/>
              <a:t>&lt;</a:t>
            </a:r>
            <a:r>
              <a:rPr lang="en-US" sz="2800" dirty="0"/>
              <a:t>html&gt;</a:t>
            </a:r>
          </a:p>
          <a:p>
            <a:pPr fontAlgn="base"/>
            <a:r>
              <a:rPr lang="en-US" sz="2800" dirty="0"/>
              <a:t>&lt;body&gt;</a:t>
            </a:r>
          </a:p>
          <a:p>
            <a:pPr fontAlgn="base"/>
            <a:r>
              <a:rPr lang="en-US" sz="2800" dirty="0"/>
              <a:t>    &lt;script </a:t>
            </a:r>
            <a:r>
              <a:rPr lang="en-US" sz="2800" dirty="0" err="1"/>
              <a:t>src</a:t>
            </a:r>
            <a:r>
              <a:rPr lang="en-US" sz="2800" dirty="0"/>
              <a:t>="</a:t>
            </a:r>
            <a:r>
              <a:rPr lang="en-US" sz="2800" dirty="0" err="1"/>
              <a:t>js</a:t>
            </a:r>
            <a:r>
              <a:rPr lang="en-US" sz="2800" dirty="0"/>
              <a:t>/react.min.js"&gt;&lt;/script&gt;</a:t>
            </a:r>
          </a:p>
          <a:p>
            <a:pPr fontAlgn="base"/>
            <a:r>
              <a:rPr lang="en-US" sz="2800" dirty="0"/>
              <a:t>    &lt;script </a:t>
            </a:r>
            <a:r>
              <a:rPr lang="en-US" sz="2800" dirty="0" err="1"/>
              <a:t>src</a:t>
            </a:r>
            <a:r>
              <a:rPr lang="en-US" sz="2800" dirty="0"/>
              <a:t>="</a:t>
            </a:r>
            <a:r>
              <a:rPr lang="en-US" sz="2800" dirty="0" err="1"/>
              <a:t>js</a:t>
            </a:r>
            <a:r>
              <a:rPr lang="en-US" sz="2800" dirty="0"/>
              <a:t>/JSXTransformer.js"&gt;&lt;/script&gt;</a:t>
            </a:r>
          </a:p>
          <a:p>
            <a:pPr fontAlgn="base"/>
            <a:r>
              <a:rPr lang="en-US" sz="2800" dirty="0"/>
              <a:t> </a:t>
            </a:r>
          </a:p>
          <a:p>
            <a:pPr fontAlgn="base"/>
            <a:r>
              <a:rPr lang="en-US" sz="2800" dirty="0"/>
              <a:t>    &lt;script type="text/</a:t>
            </a:r>
            <a:r>
              <a:rPr lang="en-US" sz="2800" dirty="0" err="1"/>
              <a:t>jsx</a:t>
            </a:r>
            <a:r>
              <a:rPr lang="en-US" sz="2800" dirty="0"/>
              <a:t>" </a:t>
            </a:r>
            <a:r>
              <a:rPr lang="en-US" sz="2800" dirty="0" smtClean="0"/>
              <a:t> </a:t>
            </a:r>
            <a:r>
              <a:rPr lang="en-US" sz="2800" dirty="0" err="1" smtClean="0"/>
              <a:t>src</a:t>
            </a:r>
            <a:r>
              <a:rPr lang="en-US" sz="2800" dirty="0"/>
              <a:t>="</a:t>
            </a:r>
            <a:r>
              <a:rPr lang="en-US" sz="2800" dirty="0" err="1"/>
              <a:t>react_module.jsx</a:t>
            </a:r>
            <a:r>
              <a:rPr lang="en-US" sz="2800" dirty="0"/>
              <a:t>"&gt;&lt;/script&gt;</a:t>
            </a:r>
          </a:p>
          <a:p>
            <a:pPr fontAlgn="base"/>
            <a:r>
              <a:rPr lang="en-US" sz="2800" dirty="0"/>
              <a:t>&lt;/body&gt;</a:t>
            </a:r>
          </a:p>
          <a:p>
            <a:pPr fontAlgn="base"/>
            <a:r>
              <a:rPr lang="en-US" sz="2800" dirty="0"/>
              <a:t>&lt;/html</a:t>
            </a:r>
            <a:r>
              <a:rPr lang="en-US" sz="2800" dirty="0" smtClean="0"/>
              <a:t>&gt;</a:t>
            </a:r>
          </a:p>
          <a:p>
            <a:pPr fontAlgn="base"/>
            <a:endParaRPr lang="en-US" sz="2800" dirty="0"/>
          </a:p>
          <a:p>
            <a:r>
              <a:rPr lang="en-US" sz="2800" dirty="0" smtClean="0"/>
              <a:t>Observe  an </a:t>
            </a:r>
            <a:r>
              <a:rPr lang="en-US" sz="2800" dirty="0"/>
              <a:t>error in Chrome's console: </a:t>
            </a:r>
            <a:r>
              <a:rPr lang="en-US" sz="2800" i="1" dirty="0" err="1"/>
              <a:t>XMLHttpRequest</a:t>
            </a:r>
            <a:r>
              <a:rPr lang="en-US" sz="2800" i="1" dirty="0"/>
              <a:t> cannot load</a:t>
            </a:r>
            <a:r>
              <a:rPr lang="en-US" sz="2800" dirty="0"/>
              <a:t>, this is </a:t>
            </a:r>
            <a:r>
              <a:rPr lang="en-US" sz="2800" u="sng" dirty="0"/>
              <a:t>because the JSXTransformer.js loads </a:t>
            </a:r>
            <a:r>
              <a:rPr lang="en-US" sz="2800" u="sng" dirty="0" err="1"/>
              <a:t>jsx</a:t>
            </a:r>
            <a:r>
              <a:rPr lang="en-US" sz="2800" u="sng" dirty="0"/>
              <a:t> files via XHR which is prohibited for local </a:t>
            </a:r>
            <a:r>
              <a:rPr lang="en-US" sz="2800" u="sng" dirty="0" smtClean="0"/>
              <a:t>files</a:t>
            </a:r>
          </a:p>
          <a:p>
            <a:endParaRPr lang="en-US" sz="2800" dirty="0"/>
          </a:p>
          <a:p>
            <a:pPr fontAlgn="base"/>
            <a:endParaRPr lang="en-US" sz="2800" dirty="0"/>
          </a:p>
          <a:p>
            <a:pPr fontAlgn="base"/>
            <a:endParaRPr lang="en-US" sz="2800" dirty="0" smtClean="0"/>
          </a:p>
        </p:txBody>
      </p:sp>
    </p:spTree>
    <p:extLst>
      <p:ext uri="{BB962C8B-B14F-4D97-AF65-F5344CB8AC3E}">
        <p14:creationId xmlns:p14="http://schemas.microsoft.com/office/powerpoint/2010/main" val="2873932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8" y="483927"/>
            <a:ext cx="10464157" cy="6124754"/>
          </a:xfrm>
          <a:prstGeom prst="rect">
            <a:avLst/>
          </a:prstGeom>
        </p:spPr>
        <p:txBody>
          <a:bodyPr wrap="square">
            <a:spAutoFit/>
          </a:bodyPr>
          <a:lstStyle/>
          <a:p>
            <a:pPr fontAlgn="base"/>
            <a:r>
              <a:rPr lang="en-US" sz="2800" b="1" dirty="0"/>
              <a:t>Install JS linters</a:t>
            </a:r>
            <a:endParaRPr lang="en-US" sz="2800" dirty="0"/>
          </a:p>
          <a:p>
            <a:pPr fontAlgn="base"/>
            <a:endParaRPr lang="en-US" sz="2800" dirty="0" smtClean="0"/>
          </a:p>
          <a:p>
            <a:pPr fontAlgn="base"/>
            <a:r>
              <a:rPr lang="en-US" sz="2800" dirty="0"/>
              <a:t>	</a:t>
            </a:r>
            <a:r>
              <a:rPr lang="en-US" sz="2800" dirty="0" err="1" smtClean="0">
                <a:solidFill>
                  <a:srgbClr val="FF0000"/>
                </a:solidFill>
              </a:rPr>
              <a:t>npm</a:t>
            </a:r>
            <a:r>
              <a:rPr lang="en-US" sz="2800" dirty="0" smtClean="0">
                <a:solidFill>
                  <a:srgbClr val="FF0000"/>
                </a:solidFill>
              </a:rPr>
              <a:t>  </a:t>
            </a:r>
            <a:r>
              <a:rPr lang="en-US" sz="2800" dirty="0">
                <a:solidFill>
                  <a:srgbClr val="FF0000"/>
                </a:solidFill>
              </a:rPr>
              <a:t>install </a:t>
            </a:r>
            <a:r>
              <a:rPr lang="en-US" sz="2800" dirty="0" smtClean="0">
                <a:solidFill>
                  <a:srgbClr val="FF0000"/>
                </a:solidFill>
              </a:rPr>
              <a:t> -</a:t>
            </a:r>
            <a:r>
              <a:rPr lang="en-US" sz="2800" dirty="0">
                <a:solidFill>
                  <a:srgbClr val="FF0000"/>
                </a:solidFill>
              </a:rPr>
              <a:t>g </a:t>
            </a:r>
            <a:r>
              <a:rPr lang="en-US" sz="2800" dirty="0" smtClean="0">
                <a:solidFill>
                  <a:srgbClr val="FF0000"/>
                </a:solidFill>
              </a:rPr>
              <a:t> </a:t>
            </a:r>
            <a:r>
              <a:rPr lang="en-US" sz="2800" dirty="0" err="1" smtClean="0">
                <a:solidFill>
                  <a:srgbClr val="FF0000"/>
                </a:solidFill>
              </a:rPr>
              <a:t>jshint</a:t>
            </a:r>
            <a:r>
              <a:rPr lang="en-US" sz="2800" dirty="0" smtClean="0">
                <a:solidFill>
                  <a:srgbClr val="FF0000"/>
                </a:solidFill>
              </a:rPr>
              <a:t>  </a:t>
            </a:r>
            <a:r>
              <a:rPr lang="en-US" sz="2800" dirty="0" err="1" smtClean="0">
                <a:solidFill>
                  <a:srgbClr val="FF0000"/>
                </a:solidFill>
              </a:rPr>
              <a:t>jsxhint</a:t>
            </a:r>
            <a:endParaRPr lang="en-US" sz="2800" dirty="0" smtClean="0">
              <a:solidFill>
                <a:srgbClr val="FF0000"/>
              </a:solidFill>
            </a:endParaRPr>
          </a:p>
          <a:p>
            <a:pPr fontAlgn="base"/>
            <a:endParaRPr lang="en-US" sz="2800" dirty="0">
              <a:solidFill>
                <a:srgbClr val="FF0000"/>
              </a:solidFill>
            </a:endParaRPr>
          </a:p>
          <a:p>
            <a:pPr fontAlgn="base"/>
            <a:r>
              <a:rPr lang="en-US" sz="2800" b="1" dirty="0">
                <a:solidFill>
                  <a:srgbClr val="FF0000"/>
                </a:solidFill>
              </a:rPr>
              <a:t>Install JS linter plugins for ST3</a:t>
            </a:r>
            <a:endParaRPr lang="en-US" sz="2800" dirty="0">
              <a:solidFill>
                <a:srgbClr val="FF0000"/>
              </a:solidFill>
            </a:endParaRPr>
          </a:p>
          <a:p>
            <a:pPr fontAlgn="base"/>
            <a:r>
              <a:rPr lang="en-US" sz="2800" dirty="0"/>
              <a:t>Make sure you have </a:t>
            </a:r>
            <a:r>
              <a:rPr lang="en-US" sz="2800" b="1" dirty="0"/>
              <a:t>sublime-linter</a:t>
            </a:r>
            <a:r>
              <a:rPr lang="en-US" sz="2800" dirty="0"/>
              <a:t> installed first:</a:t>
            </a:r>
          </a:p>
          <a:p>
            <a:pPr fontAlgn="base"/>
            <a:r>
              <a:rPr lang="en-US" sz="2800" dirty="0"/>
              <a:t>  - open up package control, </a:t>
            </a:r>
            <a:endParaRPr lang="en-US" sz="2800" dirty="0" smtClean="0"/>
          </a:p>
          <a:p>
            <a:pPr fontAlgn="base"/>
            <a:r>
              <a:rPr lang="en-US" sz="2800" dirty="0"/>
              <a:t>	</a:t>
            </a:r>
            <a:r>
              <a:rPr lang="en-US" sz="2800" dirty="0" err="1" smtClean="0"/>
              <a:t>ctrl+shift+p</a:t>
            </a:r>
            <a:r>
              <a:rPr lang="en-US" sz="2800" dirty="0" smtClean="0"/>
              <a:t> </a:t>
            </a:r>
            <a:r>
              <a:rPr lang="en-US" sz="2800" dirty="0"/>
              <a:t>on Linux/Windows</a:t>
            </a:r>
          </a:p>
          <a:p>
            <a:pPr fontAlgn="base"/>
            <a:r>
              <a:rPr lang="en-US" sz="2800" dirty="0"/>
              <a:t>  - type 'install' and select 'Package Control: Install Packages' </a:t>
            </a:r>
          </a:p>
          <a:p>
            <a:pPr fontAlgn="base"/>
            <a:r>
              <a:rPr lang="en-US" sz="2800" dirty="0"/>
              <a:t>  - type </a:t>
            </a:r>
            <a:r>
              <a:rPr lang="en-US" sz="2800" dirty="0" smtClean="0"/>
              <a:t>'</a:t>
            </a:r>
            <a:r>
              <a:rPr lang="en-US" sz="2800" dirty="0" err="1" smtClean="0"/>
              <a:t>SublimeLinter</a:t>
            </a:r>
            <a:r>
              <a:rPr lang="en-US" sz="2800" dirty="0" smtClean="0"/>
              <a:t>‘</a:t>
            </a:r>
          </a:p>
          <a:p>
            <a:pPr fontAlgn="base"/>
            <a:endParaRPr lang="en-US" sz="2800" dirty="0"/>
          </a:p>
          <a:p>
            <a:pPr fontAlgn="base"/>
            <a:r>
              <a:rPr lang="en-US" sz="2800" dirty="0"/>
              <a:t>Then, proceed to install both </a:t>
            </a:r>
            <a:endParaRPr lang="en-US" sz="2800" dirty="0" smtClean="0"/>
          </a:p>
          <a:p>
            <a:pPr fontAlgn="base"/>
            <a:r>
              <a:rPr lang="en-US" sz="2800" b="1" dirty="0" err="1" smtClean="0"/>
              <a:t>SublimeLinter-jshint</a:t>
            </a:r>
            <a:r>
              <a:rPr lang="en-US" sz="2800" dirty="0"/>
              <a:t> and </a:t>
            </a:r>
            <a:r>
              <a:rPr lang="en-US" sz="2800" b="1" dirty="0" err="1"/>
              <a:t>SublimeLinter-jsxhint</a:t>
            </a:r>
            <a:r>
              <a:rPr lang="en-US" sz="2800" dirty="0"/>
              <a:t>.</a:t>
            </a:r>
          </a:p>
          <a:p>
            <a:pPr fontAlgn="base"/>
            <a:endParaRPr lang="en-US" sz="2800" dirty="0">
              <a:solidFill>
                <a:srgbClr val="FF0000"/>
              </a:solidFill>
            </a:endParaRPr>
          </a:p>
        </p:txBody>
      </p:sp>
    </p:spTree>
    <p:extLst>
      <p:ext uri="{BB962C8B-B14F-4D97-AF65-F5344CB8AC3E}">
        <p14:creationId xmlns:p14="http://schemas.microsoft.com/office/powerpoint/2010/main" val="3714089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IDE</a:t>
            </a:r>
            <a:endParaRPr lang="en-US" b="1" dirty="0">
              <a:solidFill>
                <a:schemeClr val="accent2">
                  <a:lumMod val="75000"/>
                </a:schemeClr>
              </a:solidFill>
            </a:endParaRPr>
          </a:p>
        </p:txBody>
      </p:sp>
      <p:sp>
        <p:nvSpPr>
          <p:cNvPr id="3" name="Rectangle 2"/>
          <p:cNvSpPr/>
          <p:nvPr/>
        </p:nvSpPr>
        <p:spPr>
          <a:xfrm>
            <a:off x="-48718" y="483927"/>
            <a:ext cx="10464157" cy="6740307"/>
          </a:xfrm>
          <a:prstGeom prst="rect">
            <a:avLst/>
          </a:prstGeom>
        </p:spPr>
        <p:txBody>
          <a:bodyPr wrap="square">
            <a:spAutoFit/>
          </a:bodyPr>
          <a:lstStyle/>
          <a:p>
            <a:pPr fontAlgn="base"/>
            <a:r>
              <a:rPr lang="en-US" sz="2800" b="1" dirty="0" err="1"/>
              <a:t>Linting</a:t>
            </a:r>
            <a:r>
              <a:rPr lang="en-US" sz="2800" b="1" dirty="0"/>
              <a:t> </a:t>
            </a:r>
            <a:r>
              <a:rPr lang="en-US" sz="2800" b="1" dirty="0" err="1"/>
              <a:t>config</a:t>
            </a:r>
            <a:r>
              <a:rPr lang="en-US" sz="2800" b="1" dirty="0"/>
              <a:t> for JSX</a:t>
            </a:r>
            <a:endParaRPr lang="en-US" sz="2800" dirty="0"/>
          </a:p>
          <a:p>
            <a:pPr fontAlgn="base"/>
            <a:endParaRPr lang="en-US" sz="2800" dirty="0" smtClean="0">
              <a:solidFill>
                <a:srgbClr val="FF0000"/>
              </a:solidFill>
            </a:endParaRPr>
          </a:p>
          <a:p>
            <a:pPr lvl="1" fontAlgn="base"/>
            <a:r>
              <a:rPr lang="en-US" sz="1200" dirty="0"/>
              <a:t>{</a:t>
            </a:r>
          </a:p>
          <a:p>
            <a:pPr lvl="1" fontAlgn="base"/>
            <a:r>
              <a:rPr lang="en-US" sz="1200" dirty="0"/>
              <a:t>    // Environments - these prevent warnings about the use of some global</a:t>
            </a:r>
          </a:p>
          <a:p>
            <a:pPr lvl="1" fontAlgn="base"/>
            <a:r>
              <a:rPr lang="en-US" sz="1200" dirty="0"/>
              <a:t>    // variables. e.g. 'browser' assumes a 'window' global is available, etc.</a:t>
            </a:r>
          </a:p>
          <a:p>
            <a:pPr lvl="1" fontAlgn="base"/>
            <a:r>
              <a:rPr lang="en-US" sz="1200" dirty="0"/>
              <a:t>    "browser": true,</a:t>
            </a:r>
          </a:p>
          <a:p>
            <a:pPr lvl="1" fontAlgn="base"/>
            <a:r>
              <a:rPr lang="en-US" sz="1200" dirty="0"/>
              <a:t>    "</a:t>
            </a:r>
            <a:r>
              <a:rPr lang="en-US" sz="1200" dirty="0" err="1"/>
              <a:t>browserify</a:t>
            </a:r>
            <a:r>
              <a:rPr lang="en-US" sz="1200" dirty="0"/>
              <a:t>": true,</a:t>
            </a:r>
          </a:p>
          <a:p>
            <a:pPr lvl="1" fontAlgn="base"/>
            <a:r>
              <a:rPr lang="en-US" sz="1200" dirty="0"/>
              <a:t>    "</a:t>
            </a:r>
            <a:r>
              <a:rPr lang="en-US" sz="1200" dirty="0" err="1"/>
              <a:t>devel</a:t>
            </a:r>
            <a:r>
              <a:rPr lang="en-US" sz="1200" dirty="0"/>
              <a:t>": true,</a:t>
            </a:r>
          </a:p>
          <a:p>
            <a:pPr lvl="1" fontAlgn="base"/>
            <a:r>
              <a:rPr lang="en-US" sz="1200" dirty="0"/>
              <a:t> </a:t>
            </a:r>
          </a:p>
          <a:p>
            <a:pPr lvl="1" fontAlgn="base"/>
            <a:r>
              <a:rPr lang="en-US" sz="1200" dirty="0"/>
              <a:t>    // </a:t>
            </a:r>
            <a:r>
              <a:rPr lang="en-US" sz="1200" dirty="0" err="1"/>
              <a:t>Var</a:t>
            </a:r>
            <a:r>
              <a:rPr lang="en-US" sz="1200" dirty="0"/>
              <a:t> names must be </a:t>
            </a:r>
            <a:r>
              <a:rPr lang="en-US" sz="1200" dirty="0" err="1"/>
              <a:t>camelCase</a:t>
            </a:r>
            <a:r>
              <a:rPr lang="en-US" sz="1200" dirty="0"/>
              <a:t> or UPPER_CASE</a:t>
            </a:r>
          </a:p>
          <a:p>
            <a:pPr lvl="1" fontAlgn="base"/>
            <a:r>
              <a:rPr lang="en-US" sz="1200" dirty="0"/>
              <a:t>    "</a:t>
            </a:r>
            <a:r>
              <a:rPr lang="en-US" sz="1200" dirty="0" err="1"/>
              <a:t>camelcase</a:t>
            </a:r>
            <a:r>
              <a:rPr lang="en-US" sz="1200" dirty="0"/>
              <a:t>": true,</a:t>
            </a:r>
          </a:p>
          <a:p>
            <a:pPr lvl="1" fontAlgn="base"/>
            <a:r>
              <a:rPr lang="en-US" sz="1200" dirty="0"/>
              <a:t>    // Loops and conditionals must have curly brackets</a:t>
            </a:r>
          </a:p>
          <a:p>
            <a:pPr lvl="1" fontAlgn="base"/>
            <a:r>
              <a:rPr lang="en-US" sz="1200" dirty="0"/>
              <a:t>    "curly": true,</a:t>
            </a:r>
          </a:p>
          <a:p>
            <a:pPr lvl="1" fontAlgn="base"/>
            <a:r>
              <a:rPr lang="en-US" sz="1200" dirty="0"/>
              <a:t>    // Allow ES6 features</a:t>
            </a:r>
          </a:p>
          <a:p>
            <a:pPr lvl="1" fontAlgn="base"/>
            <a:r>
              <a:rPr lang="en-US" sz="1200" dirty="0"/>
              <a:t>    "</a:t>
            </a:r>
            <a:r>
              <a:rPr lang="en-US" sz="1200" dirty="0" err="1"/>
              <a:t>esnext</a:t>
            </a:r>
            <a:r>
              <a:rPr lang="en-US" sz="1200" dirty="0"/>
              <a:t>": true,</a:t>
            </a:r>
          </a:p>
          <a:p>
            <a:pPr lvl="1" fontAlgn="base"/>
            <a:r>
              <a:rPr lang="en-US" sz="1200" dirty="0"/>
              <a:t>    // 4 space indent (does not create warnings)</a:t>
            </a:r>
          </a:p>
          <a:p>
            <a:pPr lvl="1" fontAlgn="base"/>
            <a:r>
              <a:rPr lang="en-US" sz="1200" dirty="0"/>
              <a:t>    "indent": 4,</a:t>
            </a:r>
          </a:p>
          <a:p>
            <a:pPr lvl="1" fontAlgn="base"/>
            <a:r>
              <a:rPr lang="en-US" sz="1200" dirty="0"/>
              <a:t>    // Constructor functions must be </a:t>
            </a:r>
            <a:r>
              <a:rPr lang="en-US" sz="1200" dirty="0" err="1"/>
              <a:t>capitalised</a:t>
            </a:r>
            <a:endParaRPr lang="en-US" sz="1200" dirty="0"/>
          </a:p>
          <a:p>
            <a:pPr lvl="1" fontAlgn="base"/>
            <a:r>
              <a:rPr lang="en-US" sz="1200" dirty="0"/>
              <a:t>    "</a:t>
            </a:r>
            <a:r>
              <a:rPr lang="en-US" sz="1200" dirty="0" err="1"/>
              <a:t>newcap</a:t>
            </a:r>
            <a:r>
              <a:rPr lang="en-US" sz="1200" dirty="0"/>
              <a:t>": true,</a:t>
            </a:r>
          </a:p>
          <a:p>
            <a:pPr lvl="1" fontAlgn="base"/>
            <a:r>
              <a:rPr lang="en-US" sz="1200" dirty="0"/>
              <a:t>    // Prevent use of undefined variables</a:t>
            </a:r>
          </a:p>
          <a:p>
            <a:pPr lvl="1" fontAlgn="base"/>
            <a:r>
              <a:rPr lang="en-US" sz="1200" dirty="0"/>
              <a:t>    "</a:t>
            </a:r>
            <a:r>
              <a:rPr lang="en-US" sz="1200" dirty="0" err="1"/>
              <a:t>undef</a:t>
            </a:r>
            <a:r>
              <a:rPr lang="en-US" sz="1200" dirty="0"/>
              <a:t>": true,</a:t>
            </a:r>
          </a:p>
          <a:p>
            <a:pPr lvl="1" fontAlgn="base"/>
            <a:r>
              <a:rPr lang="en-US" sz="1200" dirty="0"/>
              <a:t>    // Warn about unused variables</a:t>
            </a:r>
          </a:p>
          <a:p>
            <a:pPr lvl="1" fontAlgn="base"/>
            <a:r>
              <a:rPr lang="en-US" sz="1200" dirty="0"/>
              <a:t>    "unused": true,</a:t>
            </a:r>
          </a:p>
          <a:p>
            <a:pPr lvl="1" fontAlgn="base"/>
            <a:r>
              <a:rPr lang="en-US" sz="1200" dirty="0"/>
              <a:t> </a:t>
            </a:r>
          </a:p>
          <a:p>
            <a:pPr lvl="1" fontAlgn="base"/>
            <a:r>
              <a:rPr lang="en-US" sz="1200" dirty="0"/>
              <a:t>    //Avoid the 'React could not be found' error, also ignore $ error if you use </a:t>
            </a:r>
            <a:r>
              <a:rPr lang="en-US" sz="1200" dirty="0" err="1"/>
              <a:t>jquery</a:t>
            </a:r>
            <a:endParaRPr lang="en-US" sz="1200" dirty="0"/>
          </a:p>
          <a:p>
            <a:pPr lvl="1" fontAlgn="base"/>
            <a:r>
              <a:rPr lang="en-US" sz="1200" dirty="0"/>
              <a:t>    "</a:t>
            </a:r>
            <a:r>
              <a:rPr lang="en-US" sz="1200" dirty="0" err="1"/>
              <a:t>globals</a:t>
            </a:r>
            <a:r>
              <a:rPr lang="en-US" sz="1200" dirty="0"/>
              <a:t>": { </a:t>
            </a:r>
          </a:p>
          <a:p>
            <a:pPr lvl="1" fontAlgn="base"/>
            <a:r>
              <a:rPr lang="en-US" sz="1200" dirty="0"/>
              <a:t>        "React": false,</a:t>
            </a:r>
          </a:p>
          <a:p>
            <a:pPr lvl="1" fontAlgn="base"/>
            <a:r>
              <a:rPr lang="en-US" sz="1200" dirty="0"/>
              <a:t>        "$": false</a:t>
            </a:r>
          </a:p>
          <a:p>
            <a:pPr lvl="1" fontAlgn="base"/>
            <a:r>
              <a:rPr lang="en-US" sz="1200" dirty="0"/>
              <a:t>    }</a:t>
            </a:r>
          </a:p>
          <a:p>
            <a:pPr lvl="1" fontAlgn="base"/>
            <a:r>
              <a:rPr lang="en-US" sz="1200" dirty="0"/>
              <a:t> </a:t>
            </a:r>
          </a:p>
          <a:p>
            <a:pPr lvl="1" fontAlgn="base"/>
            <a:r>
              <a:rPr lang="en-US" sz="1200" dirty="0"/>
              <a:t>}</a:t>
            </a:r>
          </a:p>
          <a:p>
            <a:pPr fontAlgn="base"/>
            <a:endParaRPr lang="en-US" sz="2800" dirty="0">
              <a:solidFill>
                <a:srgbClr val="FF0000"/>
              </a:solidFill>
            </a:endParaRPr>
          </a:p>
        </p:txBody>
      </p:sp>
      <p:sp>
        <p:nvSpPr>
          <p:cNvPr id="2" name="TextBox 1"/>
          <p:cNvSpPr txBox="1"/>
          <p:nvPr/>
        </p:nvSpPr>
        <p:spPr>
          <a:xfrm>
            <a:off x="4267200" y="2376752"/>
            <a:ext cx="4724400" cy="2308324"/>
          </a:xfrm>
          <a:prstGeom prst="rect">
            <a:avLst/>
          </a:prstGeom>
          <a:solidFill>
            <a:schemeClr val="accent2">
              <a:lumMod val="20000"/>
              <a:lumOff val="80000"/>
            </a:schemeClr>
          </a:solidFill>
        </p:spPr>
        <p:txBody>
          <a:bodyPr wrap="square" rtlCol="0">
            <a:spAutoFit/>
          </a:bodyPr>
          <a:lstStyle/>
          <a:p>
            <a:r>
              <a:rPr lang="en-US" sz="2400" dirty="0"/>
              <a:t>Save this file as </a:t>
            </a:r>
            <a:r>
              <a:rPr lang="en-US" sz="2400" b="1" dirty="0"/>
              <a:t>.</a:t>
            </a:r>
            <a:r>
              <a:rPr lang="en-US" sz="2400" b="1" dirty="0" err="1"/>
              <a:t>jshintrc</a:t>
            </a:r>
            <a:r>
              <a:rPr lang="en-US" sz="2400" dirty="0"/>
              <a:t> and place it in your project folder and </a:t>
            </a:r>
            <a:r>
              <a:rPr lang="en-US" sz="2400" b="1" dirty="0"/>
              <a:t>restart</a:t>
            </a:r>
            <a:r>
              <a:rPr lang="en-US" sz="2400" dirty="0"/>
              <a:t> Sublime Text 3 to see the </a:t>
            </a:r>
            <a:r>
              <a:rPr lang="en-US" sz="2400" dirty="0" err="1"/>
              <a:t>linting</a:t>
            </a:r>
            <a:r>
              <a:rPr lang="en-US" sz="2400" dirty="0"/>
              <a:t> options being applied to </a:t>
            </a:r>
            <a:r>
              <a:rPr lang="en-US" sz="2400" dirty="0" smtClean="0"/>
              <a:t> </a:t>
            </a:r>
            <a:r>
              <a:rPr lang="en-US" sz="2400" dirty="0"/>
              <a:t>.JSX files.</a:t>
            </a:r>
          </a:p>
          <a:p>
            <a:endParaRPr lang="en-US" sz="2400" dirty="0"/>
          </a:p>
        </p:txBody>
      </p:sp>
    </p:spTree>
    <p:extLst>
      <p:ext uri="{BB962C8B-B14F-4D97-AF65-F5344CB8AC3E}">
        <p14:creationId xmlns:p14="http://schemas.microsoft.com/office/powerpoint/2010/main" val="2930502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1404797"/>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b="1" dirty="0" smtClean="0"/>
              <a:t>Setup React environment with node and express</a:t>
            </a:r>
          </a:p>
          <a:p>
            <a:r>
              <a:rPr lang="en-US" b="1" dirty="0" smtClean="0"/>
              <a:t>Demo</a:t>
            </a:r>
            <a:endParaRPr lang="en-US" dirty="0" smtClean="0"/>
          </a:p>
          <a:p>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spTree>
    <p:extLst>
      <p:ext uri="{BB962C8B-B14F-4D97-AF65-F5344CB8AC3E}">
        <p14:creationId xmlns:p14="http://schemas.microsoft.com/office/powerpoint/2010/main" val="33957682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9" name="Rounded Rectangle 8"/>
          <p:cNvSpPr/>
          <p:nvPr/>
        </p:nvSpPr>
        <p:spPr>
          <a:xfrm>
            <a:off x="0" y="3124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2867891"/>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2867891"/>
            <a:ext cx="8257308" cy="484909"/>
          </a:xfrm>
          <a:prstGeom prst="rect">
            <a:avLst/>
          </a:prstGeom>
          <a:solidFill>
            <a:schemeClr val="accent1">
              <a:lumMod val="40000"/>
              <a:lumOff val="60000"/>
            </a:schemeClr>
          </a:solidFill>
          <a:ln>
            <a:noFill/>
          </a:ln>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5100" b="1" dirty="0" smtClean="0">
                <a:solidFill>
                  <a:srgbClr val="002060"/>
                </a:solidFill>
              </a:rPr>
              <a:t>JSX</a:t>
            </a:r>
            <a:endParaRPr lang="en-US" b="1" dirty="0">
              <a:solidFill>
                <a:schemeClr val="accent2">
                  <a:lumMod val="75000"/>
                </a:schemeClr>
              </a:solidFill>
            </a:endParaRPr>
          </a:p>
        </p:txBody>
      </p:sp>
    </p:spTree>
    <p:extLst>
      <p:ext uri="{BB962C8B-B14F-4D97-AF65-F5344CB8AC3E}">
        <p14:creationId xmlns:p14="http://schemas.microsoft.com/office/powerpoint/2010/main" val="3477681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269" y="673575"/>
            <a:ext cx="9144000" cy="5141167"/>
          </a:xfrm>
          <a:prstGeom prst="rect">
            <a:avLst/>
          </a:prstGeom>
        </p:spPr>
      </p:pic>
    </p:spTree>
    <p:extLst>
      <p:ext uri="{BB962C8B-B14F-4D97-AF65-F5344CB8AC3E}">
        <p14:creationId xmlns:p14="http://schemas.microsoft.com/office/powerpoint/2010/main" val="11715054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9" name="Rounded Rectangle 8"/>
          <p:cNvSpPr/>
          <p:nvPr/>
        </p:nvSpPr>
        <p:spPr>
          <a:xfrm>
            <a:off x="0" y="3124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2867891"/>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2867891"/>
            <a:ext cx="8257308" cy="484909"/>
          </a:xfrm>
          <a:prstGeom prst="rect">
            <a:avLst/>
          </a:prstGeom>
          <a:solidFill>
            <a:schemeClr val="accent1">
              <a:lumMod val="40000"/>
              <a:lumOff val="60000"/>
            </a:schemeClr>
          </a:solidFill>
          <a:ln>
            <a:noFill/>
          </a:ln>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5100" b="1" dirty="0" smtClean="0">
                <a:solidFill>
                  <a:srgbClr val="002060"/>
                </a:solidFill>
              </a:rPr>
              <a:t>COMPONENTS</a:t>
            </a:r>
            <a:endParaRPr lang="en-US" b="1" dirty="0">
              <a:solidFill>
                <a:schemeClr val="accent2">
                  <a:lumMod val="75000"/>
                </a:schemeClr>
              </a:solidFill>
            </a:endParaRPr>
          </a:p>
        </p:txBody>
      </p:sp>
    </p:spTree>
    <p:extLst>
      <p:ext uri="{BB962C8B-B14F-4D97-AF65-F5344CB8AC3E}">
        <p14:creationId xmlns:p14="http://schemas.microsoft.com/office/powerpoint/2010/main" val="20193391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741490"/>
            <a:ext cx="10972800" cy="5141167"/>
          </a:xfrm>
          <a:prstGeom prst="rect">
            <a:avLst/>
          </a:prstGeom>
        </p:spPr>
      </p:pic>
    </p:spTree>
    <p:extLst>
      <p:ext uri="{BB962C8B-B14F-4D97-AF65-F5344CB8AC3E}">
        <p14:creationId xmlns:p14="http://schemas.microsoft.com/office/powerpoint/2010/main" val="20085853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b="1" dirty="0"/>
              <a:t>Reactive Updates</a:t>
            </a:r>
          </a:p>
          <a:p>
            <a:endParaRPr lang="en-US" sz="2800" dirty="0" smtClean="0"/>
          </a:p>
          <a:p>
            <a:r>
              <a:rPr lang="en-US" sz="2800" dirty="0" smtClean="0"/>
              <a:t>React </a:t>
            </a:r>
            <a:r>
              <a:rPr lang="en-US" sz="2800" b="1" dirty="0" smtClean="0"/>
              <a:t>uses </a:t>
            </a:r>
            <a:r>
              <a:rPr lang="en-US" sz="2800" b="1" dirty="0"/>
              <a:t>a fast, internal mock DOM to perform diffs and computes the most efficient DOM mutation </a:t>
            </a:r>
            <a:r>
              <a:rPr lang="en-US" sz="2800" b="1" dirty="0" smtClean="0"/>
              <a:t>.</a:t>
            </a:r>
          </a:p>
          <a:p>
            <a:endParaRPr lang="en-US" sz="2800" dirty="0"/>
          </a:p>
          <a:p>
            <a:r>
              <a:rPr lang="en-US" sz="2800" dirty="0"/>
              <a:t>The inputs to this component are called </a:t>
            </a:r>
            <a:r>
              <a:rPr lang="en-US" sz="2800" dirty="0">
                <a:solidFill>
                  <a:srgbClr val="FF0000"/>
                </a:solidFill>
              </a:rPr>
              <a:t>props</a:t>
            </a:r>
            <a:r>
              <a:rPr lang="en-US" sz="2800" dirty="0"/>
              <a:t> — short for "properties". </a:t>
            </a:r>
            <a:endParaRPr lang="en-US" sz="2800" dirty="0" smtClean="0"/>
          </a:p>
          <a:p>
            <a:endParaRPr lang="en-US" sz="2800" dirty="0"/>
          </a:p>
          <a:p>
            <a:r>
              <a:rPr lang="en-US" sz="2800" dirty="0" smtClean="0"/>
              <a:t>They're </a:t>
            </a:r>
            <a:r>
              <a:rPr lang="en-US" sz="2800" dirty="0"/>
              <a:t>passed as attributes in JSX syntax. </a:t>
            </a:r>
            <a:endParaRPr lang="en-US" sz="2800" dirty="0" smtClean="0"/>
          </a:p>
          <a:p>
            <a:r>
              <a:rPr lang="en-US" sz="2800" dirty="0" smtClean="0"/>
              <a:t>JSX =  HTML +  </a:t>
            </a:r>
            <a:r>
              <a:rPr lang="en-US" sz="2800" dirty="0" err="1" smtClean="0"/>
              <a:t>javascript</a:t>
            </a:r>
            <a:r>
              <a:rPr lang="en-US" sz="2800" dirty="0" smtClean="0"/>
              <a:t>  in XML way</a:t>
            </a:r>
          </a:p>
          <a:p>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spTree>
    <p:extLst>
      <p:ext uri="{BB962C8B-B14F-4D97-AF65-F5344CB8AC3E}">
        <p14:creationId xmlns:p14="http://schemas.microsoft.com/office/powerpoint/2010/main" val="28479880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b="1" dirty="0"/>
              <a:t>Components are Just Like Functions</a:t>
            </a:r>
          </a:p>
          <a:p>
            <a:endParaRPr lang="en-US" sz="2800" b="1" dirty="0" smtClean="0"/>
          </a:p>
          <a:p>
            <a:r>
              <a:rPr lang="en-US" sz="2800" b="1" dirty="0" smtClean="0">
                <a:solidFill>
                  <a:srgbClr val="FF0000"/>
                </a:solidFill>
              </a:rPr>
              <a:t>Note:</a:t>
            </a:r>
          </a:p>
          <a:p>
            <a:endParaRPr lang="en-US" sz="2800" dirty="0">
              <a:solidFill>
                <a:srgbClr val="FF0000"/>
              </a:solidFill>
            </a:endParaRPr>
          </a:p>
          <a:p>
            <a:pPr marL="0" indent="0" algn="ctr">
              <a:buNone/>
            </a:pPr>
            <a:r>
              <a:rPr lang="en-US" sz="2800" b="1" dirty="0">
                <a:solidFill>
                  <a:srgbClr val="FF0000"/>
                </a:solidFill>
              </a:rPr>
              <a:t>One limitation</a:t>
            </a:r>
            <a:r>
              <a:rPr lang="en-US" sz="2800" dirty="0">
                <a:solidFill>
                  <a:srgbClr val="FF0000"/>
                </a:solidFill>
              </a:rPr>
              <a:t>: </a:t>
            </a:r>
            <a:endParaRPr lang="en-US" sz="2800" dirty="0" smtClean="0">
              <a:solidFill>
                <a:srgbClr val="FF0000"/>
              </a:solidFill>
            </a:endParaRPr>
          </a:p>
          <a:p>
            <a:pPr marL="0" indent="0" algn="ctr">
              <a:buNone/>
            </a:pPr>
            <a:r>
              <a:rPr lang="en-US" sz="2800" dirty="0" smtClean="0"/>
              <a:t>React </a:t>
            </a:r>
            <a:r>
              <a:rPr lang="en-US" sz="2800" dirty="0"/>
              <a:t>components can only render a single root node. </a:t>
            </a:r>
            <a:r>
              <a:rPr lang="en-US" sz="2800" dirty="0" smtClean="0"/>
              <a:t>To </a:t>
            </a:r>
            <a:r>
              <a:rPr lang="en-US" sz="2800" dirty="0"/>
              <a:t>return multiple nodes they </a:t>
            </a:r>
            <a:r>
              <a:rPr lang="en-US" sz="2800" i="1" dirty="0"/>
              <a:t>must</a:t>
            </a:r>
            <a:r>
              <a:rPr lang="en-US" sz="2800" dirty="0"/>
              <a:t> be </a:t>
            </a:r>
            <a:endParaRPr lang="en-US" sz="2800" dirty="0" smtClean="0"/>
          </a:p>
          <a:p>
            <a:pPr marL="0" indent="0" algn="ctr">
              <a:buNone/>
            </a:pPr>
            <a:r>
              <a:rPr lang="en-US" sz="2800" dirty="0" smtClean="0"/>
              <a:t>wrapped </a:t>
            </a:r>
            <a:r>
              <a:rPr lang="en-US" sz="2800" dirty="0"/>
              <a:t>in a single root.</a:t>
            </a:r>
          </a:p>
          <a:p>
            <a:pPr marL="0" indent="0">
              <a:buNone/>
            </a:pPr>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spTree>
    <p:extLst>
      <p:ext uri="{BB962C8B-B14F-4D97-AF65-F5344CB8AC3E}">
        <p14:creationId xmlns:p14="http://schemas.microsoft.com/office/powerpoint/2010/main" val="9751480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92" y="863600"/>
            <a:ext cx="9802091" cy="513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33948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smtClean="0"/>
              <a:t>With </a:t>
            </a:r>
            <a:r>
              <a:rPr lang="en-US" sz="2800" dirty="0"/>
              <a:t>React, the View-part of the MVC </a:t>
            </a:r>
            <a:r>
              <a:rPr lang="en-US" sz="2800" dirty="0" smtClean="0"/>
              <a:t> is </a:t>
            </a:r>
            <a:r>
              <a:rPr lang="en-US" sz="2800" dirty="0"/>
              <a:t>rolled into an entity called the </a:t>
            </a:r>
            <a:r>
              <a:rPr lang="en-US" sz="2800" b="1" dirty="0">
                <a:solidFill>
                  <a:srgbClr val="FF0000"/>
                </a:solidFill>
              </a:rPr>
              <a:t>Component</a:t>
            </a:r>
            <a:r>
              <a:rPr lang="en-US" dirty="0"/>
              <a:t>.</a:t>
            </a:r>
            <a:r>
              <a:rPr lang="en-US" sz="2800" dirty="0"/>
              <a:t> </a:t>
            </a:r>
            <a:endParaRPr lang="en-US" sz="2800" dirty="0" smtClean="0"/>
          </a:p>
          <a:p>
            <a:r>
              <a:rPr lang="en-US" sz="2800" dirty="0" smtClean="0"/>
              <a:t>The </a:t>
            </a:r>
            <a:r>
              <a:rPr lang="en-US" sz="2800" dirty="0"/>
              <a:t>Component maintains an immutable property bag called </a:t>
            </a:r>
            <a:r>
              <a:rPr lang="en-US" sz="2800" dirty="0">
                <a:solidFill>
                  <a:srgbClr val="FF0000"/>
                </a:solidFill>
              </a:rPr>
              <a:t>props</a:t>
            </a:r>
            <a:r>
              <a:rPr lang="en-US" sz="2800" dirty="0"/>
              <a:t>, and a </a:t>
            </a:r>
            <a:r>
              <a:rPr lang="en-US" sz="2800" dirty="0">
                <a:solidFill>
                  <a:srgbClr val="FF0000"/>
                </a:solidFill>
              </a:rPr>
              <a:t>state</a:t>
            </a:r>
            <a:r>
              <a:rPr lang="en-US" sz="2800" dirty="0"/>
              <a:t> that represents the user-driven state of the UI. </a:t>
            </a:r>
            <a:endParaRPr lang="en-US" sz="2800" dirty="0" smtClean="0"/>
          </a:p>
          <a:p>
            <a:endParaRPr lang="en-US" sz="2800" dirty="0" smtClean="0"/>
          </a:p>
          <a:p>
            <a:r>
              <a:rPr lang="en-US" sz="2800" dirty="0" smtClean="0"/>
              <a:t>Instead </a:t>
            </a:r>
            <a:r>
              <a:rPr lang="en-US" sz="2800" dirty="0"/>
              <a:t>of constructing a physical DOM directly from a template file/script/function, the Component generates an intermediate DOM that is a stand-in for the real HTML DOM. </a:t>
            </a:r>
            <a:r>
              <a:rPr lang="en-US" sz="2800" dirty="0" smtClean="0"/>
              <a:t> (Virtual DOM)</a:t>
            </a:r>
          </a:p>
          <a:p>
            <a:endParaRPr lang="en-US" sz="2800" dirty="0"/>
          </a:p>
          <a:p>
            <a:r>
              <a:rPr lang="en-US" sz="2800" dirty="0" smtClean="0"/>
              <a:t>An </a:t>
            </a:r>
            <a:r>
              <a:rPr lang="en-US" sz="2800" dirty="0"/>
              <a:t>additional step is then taken to translate this intermediate DOM into the real HTML DOM.</a:t>
            </a:r>
          </a:p>
          <a:p>
            <a:endParaRPr lang="en-US" sz="2800" dirty="0"/>
          </a:p>
          <a:p>
            <a:pPr marL="0" indent="0">
              <a:buNone/>
            </a:pPr>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spTree>
    <p:extLst>
      <p:ext uri="{BB962C8B-B14F-4D97-AF65-F5344CB8AC3E}">
        <p14:creationId xmlns:p14="http://schemas.microsoft.com/office/powerpoint/2010/main" val="6179788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dirty="0" err="1"/>
              <a:t>React’s</a:t>
            </a:r>
            <a:r>
              <a:rPr lang="en-US" sz="2800" dirty="0"/>
              <a:t> basic building blocks are called </a:t>
            </a:r>
            <a:r>
              <a:rPr lang="en-US" sz="2800" dirty="0" smtClean="0">
                <a:solidFill>
                  <a:srgbClr val="FF0000"/>
                </a:solidFill>
              </a:rPr>
              <a:t>components.</a:t>
            </a:r>
            <a:endParaRPr lang="en-US" sz="2800" dirty="0">
              <a:solidFill>
                <a:srgbClr val="FF0000"/>
              </a:solidFill>
            </a:endParaRPr>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sp>
        <p:nvSpPr>
          <p:cNvPr id="3" name="TextBox 2"/>
          <p:cNvSpPr txBox="1"/>
          <p:nvPr/>
        </p:nvSpPr>
        <p:spPr>
          <a:xfrm>
            <a:off x="62686" y="1219200"/>
            <a:ext cx="9081314" cy="5970865"/>
          </a:xfrm>
          <a:prstGeom prst="rect">
            <a:avLst/>
          </a:prstGeom>
          <a:solidFill>
            <a:schemeClr val="tx2">
              <a:lumMod val="20000"/>
              <a:lumOff val="80000"/>
            </a:schemeClr>
          </a:solidFill>
        </p:spPr>
        <p:txBody>
          <a:bodyPr wrap="square" rtlCol="0">
            <a:spAutoFit/>
          </a:bodyPr>
          <a:lstStyle/>
          <a:p>
            <a:pPr lvl="1" algn="just"/>
            <a:r>
              <a:rPr lang="en-US" sz="2400" dirty="0" err="1">
                <a:latin typeface="Verdana" pitchFamily="34" charset="0"/>
                <a:ea typeface="Verdana" pitchFamily="34" charset="0"/>
                <a:cs typeface="Verdana" pitchFamily="34" charset="0"/>
              </a:rPr>
              <a:t>var</a:t>
            </a:r>
            <a:r>
              <a:rPr lang="en-US" sz="2400" dirty="0">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Hello </a:t>
            </a:r>
            <a:r>
              <a:rPr lang="en-US" sz="2400" dirty="0">
                <a:latin typeface="Verdana" pitchFamily="34" charset="0"/>
                <a:ea typeface="Verdana" pitchFamily="34" charset="0"/>
                <a:cs typeface="Verdana" pitchFamily="34" charset="0"/>
              </a:rPr>
              <a:t>= </a:t>
            </a:r>
            <a:r>
              <a:rPr lang="en-US" sz="2400" dirty="0" err="1">
                <a:latin typeface="Verdana" pitchFamily="34" charset="0"/>
                <a:ea typeface="Verdana" pitchFamily="34" charset="0"/>
                <a:cs typeface="Verdana" pitchFamily="34" charset="0"/>
              </a:rPr>
              <a:t>React.createClass</a:t>
            </a:r>
            <a:r>
              <a:rPr lang="en-US" sz="2400" dirty="0">
                <a:latin typeface="Verdana" pitchFamily="34" charset="0"/>
                <a:ea typeface="Verdana" pitchFamily="34" charset="0"/>
                <a:cs typeface="Verdana" pitchFamily="34" charset="0"/>
              </a:rPr>
              <a:t>({</a:t>
            </a:r>
          </a:p>
          <a:p>
            <a:pPr lvl="1" algn="just"/>
            <a:r>
              <a:rPr lang="en-US" sz="2400" dirty="0">
                <a:latin typeface="Verdana" pitchFamily="34" charset="0"/>
                <a:ea typeface="Verdana" pitchFamily="34" charset="0"/>
                <a:cs typeface="Verdana" pitchFamily="34" charset="0"/>
              </a:rPr>
              <a:t>    render: function() {</a:t>
            </a:r>
          </a:p>
          <a:p>
            <a:pPr lvl="1" algn="just"/>
            <a:r>
              <a:rPr lang="en-US" sz="2400" dirty="0">
                <a:latin typeface="Verdana" pitchFamily="34" charset="0"/>
                <a:ea typeface="Verdana" pitchFamily="34" charset="0"/>
                <a:cs typeface="Verdana" pitchFamily="34" charset="0"/>
              </a:rPr>
              <a:t>        return </a:t>
            </a:r>
            <a:r>
              <a:rPr lang="en-US" sz="2400" dirty="0" smtClean="0">
                <a:latin typeface="Verdana" pitchFamily="34" charset="0"/>
                <a:ea typeface="Verdana" pitchFamily="34" charset="0"/>
                <a:cs typeface="Verdana" pitchFamily="34" charset="0"/>
              </a:rPr>
              <a:t>(</a:t>
            </a:r>
          </a:p>
          <a:p>
            <a:pPr lvl="1" algn="just"/>
            <a:r>
              <a:rPr lang="en-US" sz="2400" dirty="0">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	&lt;</a:t>
            </a:r>
            <a:r>
              <a:rPr lang="en-US" sz="2400" dirty="0">
                <a:latin typeface="Verdana" pitchFamily="34" charset="0"/>
                <a:ea typeface="Verdana" pitchFamily="34" charset="0"/>
                <a:cs typeface="Verdana" pitchFamily="34" charset="0"/>
              </a:rPr>
              <a:t>div&gt;Hello, </a:t>
            </a:r>
            <a:r>
              <a:rPr lang="en-US" sz="2800" b="1" dirty="0"/>
              <a:t>{this.props.name</a:t>
            </a:r>
            <a:r>
              <a:rPr lang="en-US" sz="2800" b="1" dirty="0" smtClean="0"/>
              <a:t>} </a:t>
            </a:r>
            <a:r>
              <a:rPr lang="en-US" sz="2400" dirty="0" smtClean="0"/>
              <a:t>!</a:t>
            </a:r>
            <a:r>
              <a:rPr lang="en-US" sz="2400" dirty="0" smtClean="0">
                <a:latin typeface="Verdana" pitchFamily="34" charset="0"/>
                <a:ea typeface="Verdana" pitchFamily="34" charset="0"/>
                <a:cs typeface="Verdana" pitchFamily="34" charset="0"/>
              </a:rPr>
              <a:t>&lt;/</a:t>
            </a:r>
            <a:r>
              <a:rPr lang="en-US" sz="2400" dirty="0">
                <a:latin typeface="Verdana" pitchFamily="34" charset="0"/>
                <a:ea typeface="Verdana" pitchFamily="34" charset="0"/>
                <a:cs typeface="Verdana" pitchFamily="34" charset="0"/>
              </a:rPr>
              <a:t>div</a:t>
            </a:r>
            <a:r>
              <a:rPr lang="en-US" sz="2400" dirty="0" smtClean="0">
                <a:latin typeface="Verdana" pitchFamily="34" charset="0"/>
                <a:ea typeface="Verdana" pitchFamily="34" charset="0"/>
                <a:cs typeface="Verdana" pitchFamily="34" charset="0"/>
              </a:rPr>
              <a:t>&gt;;</a:t>
            </a:r>
          </a:p>
          <a:p>
            <a:pPr lvl="1" algn="just"/>
            <a:r>
              <a:rPr lang="en-US" sz="2400" dirty="0">
                <a:latin typeface="Verdana" pitchFamily="34" charset="0"/>
                <a:ea typeface="Verdana" pitchFamily="34" charset="0"/>
                <a:cs typeface="Verdana" pitchFamily="34" charset="0"/>
              </a:rPr>
              <a:t> </a:t>
            </a:r>
            <a:r>
              <a:rPr lang="en-US" sz="2400" dirty="0" smtClean="0">
                <a:latin typeface="Verdana" pitchFamily="34" charset="0"/>
                <a:ea typeface="Verdana" pitchFamily="34" charset="0"/>
                <a:cs typeface="Verdana" pitchFamily="34" charset="0"/>
              </a:rPr>
              <a:t>          )</a:t>
            </a:r>
            <a:endParaRPr lang="en-US" sz="2400" dirty="0">
              <a:latin typeface="Verdana" pitchFamily="34" charset="0"/>
              <a:ea typeface="Verdana" pitchFamily="34" charset="0"/>
              <a:cs typeface="Verdana" pitchFamily="34" charset="0"/>
            </a:endParaRPr>
          </a:p>
          <a:p>
            <a:pPr lvl="1" algn="just"/>
            <a:r>
              <a:rPr lang="en-US" sz="2400" dirty="0">
                <a:latin typeface="Verdana" pitchFamily="34" charset="0"/>
                <a:ea typeface="Verdana" pitchFamily="34" charset="0"/>
                <a:cs typeface="Verdana" pitchFamily="34" charset="0"/>
              </a:rPr>
              <a:t>    }</a:t>
            </a:r>
          </a:p>
          <a:p>
            <a:pPr lvl="1" algn="just"/>
            <a:r>
              <a:rPr lang="en-US" sz="2400" dirty="0">
                <a:latin typeface="Verdana" pitchFamily="34" charset="0"/>
                <a:ea typeface="Verdana" pitchFamily="34" charset="0"/>
                <a:cs typeface="Verdana" pitchFamily="34" charset="0"/>
              </a:rPr>
              <a:t>});</a:t>
            </a:r>
          </a:p>
          <a:p>
            <a:pPr lvl="1" algn="just"/>
            <a:endParaRPr lang="en-US" sz="2400" dirty="0">
              <a:latin typeface="Verdana" pitchFamily="34" charset="0"/>
              <a:ea typeface="Verdana" pitchFamily="34" charset="0"/>
              <a:cs typeface="Verdana" pitchFamily="34" charset="0"/>
            </a:endParaRPr>
          </a:p>
          <a:p>
            <a:pPr lvl="1" algn="just"/>
            <a:r>
              <a:rPr lang="en-US" sz="2400" dirty="0" err="1" smtClean="0">
                <a:latin typeface="Verdana" pitchFamily="34" charset="0"/>
                <a:ea typeface="Verdana" pitchFamily="34" charset="0"/>
                <a:cs typeface="Verdana" pitchFamily="34" charset="0"/>
              </a:rPr>
              <a:t>React.render</a:t>
            </a:r>
            <a:r>
              <a:rPr lang="en-US" sz="2400" dirty="0" smtClean="0">
                <a:latin typeface="Verdana" pitchFamily="34" charset="0"/>
                <a:ea typeface="Verdana" pitchFamily="34" charset="0"/>
                <a:cs typeface="Verdana" pitchFamily="34" charset="0"/>
              </a:rPr>
              <a:t>(new Hello({name:”</a:t>
            </a:r>
            <a:r>
              <a:rPr lang="en-US" sz="2400" dirty="0" err="1" smtClean="0">
                <a:latin typeface="Verdana" pitchFamily="34" charset="0"/>
                <a:ea typeface="Verdana" pitchFamily="34" charset="0"/>
                <a:cs typeface="Verdana" pitchFamily="34" charset="0"/>
              </a:rPr>
              <a:t>sri</a:t>
            </a:r>
            <a:r>
              <a:rPr lang="en-US" sz="2400" dirty="0" smtClean="0">
                <a:latin typeface="Verdana" pitchFamily="34" charset="0"/>
                <a:ea typeface="Verdana" pitchFamily="34" charset="0"/>
                <a:cs typeface="Verdana" pitchFamily="34" charset="0"/>
              </a:rPr>
              <a:t>” } ), 		</a:t>
            </a:r>
            <a:r>
              <a:rPr lang="en-US" sz="2400" dirty="0" err="1" smtClean="0">
                <a:latin typeface="Verdana" pitchFamily="34" charset="0"/>
                <a:ea typeface="Verdana" pitchFamily="34" charset="0"/>
                <a:cs typeface="Verdana" pitchFamily="34" charset="0"/>
              </a:rPr>
              <a:t>document.body</a:t>
            </a:r>
            <a:r>
              <a:rPr lang="en-US" sz="2400" dirty="0" smtClean="0">
                <a:latin typeface="Verdana" pitchFamily="34" charset="0"/>
                <a:ea typeface="Verdana" pitchFamily="34" charset="0"/>
                <a:cs typeface="Verdana" pitchFamily="34" charset="0"/>
              </a:rPr>
              <a:t>);</a:t>
            </a:r>
          </a:p>
          <a:p>
            <a:pPr lvl="1" algn="just"/>
            <a:endParaRPr lang="en-US" sz="2400" dirty="0">
              <a:latin typeface="Verdana" pitchFamily="34" charset="0"/>
              <a:ea typeface="Verdana" pitchFamily="34" charset="0"/>
              <a:cs typeface="Verdana" pitchFamily="34" charset="0"/>
            </a:endParaRPr>
          </a:p>
          <a:p>
            <a:pPr lvl="1" algn="just"/>
            <a:r>
              <a:rPr lang="en-US" sz="2400" dirty="0" smtClean="0">
                <a:latin typeface="Verdana" pitchFamily="34" charset="0"/>
                <a:ea typeface="Verdana" pitchFamily="34" charset="0"/>
                <a:cs typeface="Verdana" pitchFamily="34" charset="0"/>
              </a:rPr>
              <a:t>Or</a:t>
            </a:r>
          </a:p>
          <a:p>
            <a:pPr lvl="1" algn="just"/>
            <a:endParaRPr lang="en-US" sz="2400" dirty="0">
              <a:latin typeface="Verdana" pitchFamily="34" charset="0"/>
              <a:ea typeface="Verdana" pitchFamily="34" charset="0"/>
              <a:cs typeface="Verdana" pitchFamily="34" charset="0"/>
            </a:endParaRPr>
          </a:p>
          <a:p>
            <a:pPr lvl="1" algn="just"/>
            <a:r>
              <a:rPr lang="en-US" sz="2400" dirty="0" err="1" smtClean="0">
                <a:latin typeface="Verdana" pitchFamily="34" charset="0"/>
                <a:ea typeface="Verdana" pitchFamily="34" charset="0"/>
                <a:cs typeface="Verdana" pitchFamily="34" charset="0"/>
              </a:rPr>
              <a:t>React.render</a:t>
            </a:r>
            <a:r>
              <a:rPr lang="en-US" sz="2400" dirty="0" smtClean="0">
                <a:latin typeface="Verdana" pitchFamily="34" charset="0"/>
                <a:ea typeface="Verdana" pitchFamily="34" charset="0"/>
                <a:cs typeface="Verdana" pitchFamily="34" charset="0"/>
              </a:rPr>
              <a:t>(&lt;Hello name=“</a:t>
            </a:r>
            <a:r>
              <a:rPr lang="en-US" sz="2400" dirty="0" err="1" smtClean="0">
                <a:latin typeface="Verdana" pitchFamily="34" charset="0"/>
                <a:ea typeface="Verdana" pitchFamily="34" charset="0"/>
                <a:cs typeface="Verdana" pitchFamily="34" charset="0"/>
              </a:rPr>
              <a:t>sri</a:t>
            </a:r>
            <a:r>
              <a:rPr lang="en-US" sz="2400" dirty="0" smtClean="0">
                <a:latin typeface="Verdana" pitchFamily="34" charset="0"/>
                <a:ea typeface="Verdana" pitchFamily="34" charset="0"/>
                <a:cs typeface="Verdana" pitchFamily="34" charset="0"/>
              </a:rPr>
              <a:t>”/&gt;,     </a:t>
            </a:r>
          </a:p>
          <a:p>
            <a:pPr lvl="1" algn="just"/>
            <a:r>
              <a:rPr lang="en-US" sz="2400" dirty="0">
                <a:latin typeface="Verdana" pitchFamily="34" charset="0"/>
                <a:ea typeface="Verdana" pitchFamily="34" charset="0"/>
                <a:cs typeface="Verdana" pitchFamily="34" charset="0"/>
              </a:rPr>
              <a:t>	</a:t>
            </a:r>
            <a:r>
              <a:rPr lang="en-US" sz="2400" dirty="0" err="1" smtClean="0">
                <a:latin typeface="Verdana" pitchFamily="34" charset="0"/>
                <a:ea typeface="Verdana" pitchFamily="34" charset="0"/>
                <a:cs typeface="Verdana" pitchFamily="34" charset="0"/>
              </a:rPr>
              <a:t>document.body</a:t>
            </a:r>
            <a:r>
              <a:rPr lang="en-US" sz="2400" dirty="0" smtClean="0">
                <a:latin typeface="Verdana" pitchFamily="34" charset="0"/>
                <a:ea typeface="Verdana" pitchFamily="34" charset="0"/>
                <a:cs typeface="Verdana" pitchFamily="34" charset="0"/>
              </a:rPr>
              <a:t>);</a:t>
            </a:r>
            <a:endParaRPr lang="en-US" sz="2400" dirty="0">
              <a:latin typeface="Verdana" pitchFamily="34" charset="0"/>
              <a:ea typeface="Verdana" pitchFamily="34" charset="0"/>
              <a:cs typeface="Verdana" pitchFamily="34" charset="0"/>
            </a:endParaRPr>
          </a:p>
          <a:p>
            <a:endParaRPr lang="en-US" dirty="0"/>
          </a:p>
        </p:txBody>
      </p:sp>
    </p:spTree>
    <p:extLst>
      <p:ext uri="{BB962C8B-B14F-4D97-AF65-F5344CB8AC3E}">
        <p14:creationId xmlns:p14="http://schemas.microsoft.com/office/powerpoint/2010/main" val="7312694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dirty="0" smtClean="0"/>
              <a:t>An</a:t>
            </a:r>
            <a:r>
              <a:rPr lang="en-US" sz="2800" dirty="0"/>
              <a:t> &lt;input&gt; with value set is a </a:t>
            </a:r>
            <a:r>
              <a:rPr lang="en-US" sz="2800" i="1" dirty="0">
                <a:solidFill>
                  <a:srgbClr val="FF0000"/>
                </a:solidFill>
              </a:rPr>
              <a:t>controlled</a:t>
            </a:r>
            <a:r>
              <a:rPr lang="en-US" sz="2800" dirty="0"/>
              <a:t> component. In a controlled &lt;input&gt;, the value of the rendered element will always reflect the value </a:t>
            </a:r>
            <a:r>
              <a:rPr lang="en-US" sz="2800" dirty="0">
                <a:solidFill>
                  <a:srgbClr val="FF0000"/>
                </a:solidFill>
              </a:rPr>
              <a:t>prop</a:t>
            </a:r>
            <a:r>
              <a:rPr lang="en-US" sz="2800" dirty="0"/>
              <a:t>. </a:t>
            </a:r>
            <a:endParaRPr lang="en-US" sz="2800" dirty="0" smtClean="0"/>
          </a:p>
          <a:p>
            <a:pPr marL="0" indent="0">
              <a:buNone/>
            </a:pPr>
            <a:endParaRPr lang="en-US" sz="2800" dirty="0" smtClean="0">
              <a:solidFill>
                <a:srgbClr val="FF0000"/>
              </a:solidFill>
            </a:endParaRPr>
          </a:p>
          <a:p>
            <a:pPr marL="0" indent="0">
              <a:buNone/>
            </a:pPr>
            <a:r>
              <a:rPr lang="en-US" sz="2800" dirty="0" smtClean="0">
                <a:solidFill>
                  <a:srgbClr val="FF0000"/>
                </a:solidFill>
              </a:rPr>
              <a:t>render</a:t>
            </a:r>
            <a:r>
              <a:rPr lang="en-US" sz="2800" dirty="0">
                <a:solidFill>
                  <a:srgbClr val="FF0000"/>
                </a:solidFill>
              </a:rPr>
              <a:t>: function() {   </a:t>
            </a:r>
            <a:endParaRPr lang="en-US" sz="2800" dirty="0" smtClean="0">
              <a:solidFill>
                <a:srgbClr val="FF0000"/>
              </a:solidFill>
            </a:endParaRPr>
          </a:p>
          <a:p>
            <a:pPr marL="0" indent="0">
              <a:buNone/>
            </a:pPr>
            <a:r>
              <a:rPr lang="en-US" sz="2800" dirty="0" smtClean="0">
                <a:solidFill>
                  <a:srgbClr val="FF0000"/>
                </a:solidFill>
              </a:rPr>
              <a:t> 	return </a:t>
            </a:r>
            <a:r>
              <a:rPr lang="en-US" sz="2800" dirty="0">
                <a:solidFill>
                  <a:srgbClr val="FF0000"/>
                </a:solidFill>
              </a:rPr>
              <a:t>&lt;input type="text" value="Hello!" /&gt;;  </a:t>
            </a:r>
            <a:endParaRPr lang="en-US" sz="2800" dirty="0" smtClean="0">
              <a:solidFill>
                <a:srgbClr val="FF0000"/>
              </a:solidFill>
            </a:endParaRPr>
          </a:p>
          <a:p>
            <a:pPr marL="0" indent="0">
              <a:buNone/>
            </a:pPr>
            <a:r>
              <a:rPr lang="en-US" sz="2800" dirty="0" smtClean="0">
                <a:solidFill>
                  <a:srgbClr val="FF0000"/>
                </a:solidFill>
              </a:rPr>
              <a:t>} </a:t>
            </a:r>
          </a:p>
          <a:p>
            <a:pPr marL="0" indent="0">
              <a:buNone/>
            </a:pPr>
            <a:endParaRPr lang="en-US" sz="2800" dirty="0"/>
          </a:p>
          <a:p>
            <a:pPr marL="0" indent="0">
              <a:buNone/>
            </a:pPr>
            <a:r>
              <a:rPr lang="en-US" sz="2800" dirty="0" smtClean="0"/>
              <a:t>This </a:t>
            </a:r>
            <a:r>
              <a:rPr lang="en-US" sz="2800" dirty="0"/>
              <a:t>will render an input that always has a value of </a:t>
            </a:r>
            <a:r>
              <a:rPr lang="en-US" sz="2800" dirty="0">
                <a:solidFill>
                  <a:srgbClr val="FF0000"/>
                </a:solidFill>
              </a:rPr>
              <a:t>Hello!. </a:t>
            </a:r>
            <a:endParaRPr lang="en-US" sz="2800" dirty="0" smtClean="0">
              <a:solidFill>
                <a:srgbClr val="FF0000"/>
              </a:solidFill>
            </a:endParaRPr>
          </a:p>
          <a:p>
            <a:pPr marL="0" indent="0">
              <a:buNone/>
            </a:pPr>
            <a:endParaRPr lang="en-US" sz="2800" dirty="0" smtClean="0"/>
          </a:p>
          <a:p>
            <a:pPr marL="0" indent="0">
              <a:buNone/>
            </a:pPr>
            <a:r>
              <a:rPr lang="en-US" sz="2800" dirty="0" smtClean="0"/>
              <a:t>Any </a:t>
            </a:r>
            <a:r>
              <a:rPr lang="en-US" sz="2800" dirty="0"/>
              <a:t>user input will have no effect on the rendered element because React has declared the value to be Hello!. </a:t>
            </a:r>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Controlled Component</a:t>
            </a:r>
            <a:endParaRPr lang="en-US" b="1" dirty="0">
              <a:solidFill>
                <a:schemeClr val="accent2">
                  <a:lumMod val="75000"/>
                </a:schemeClr>
              </a:solidFill>
            </a:endParaRPr>
          </a:p>
        </p:txBody>
      </p:sp>
    </p:spTree>
    <p:extLst>
      <p:ext uri="{BB962C8B-B14F-4D97-AF65-F5344CB8AC3E}">
        <p14:creationId xmlns:p14="http://schemas.microsoft.com/office/powerpoint/2010/main" val="33749766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4"/>
            <a:ext cx="8839200" cy="59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dirty="0" smtClean="0"/>
              <a:t>To update </a:t>
            </a:r>
            <a:r>
              <a:rPr lang="en-US" sz="2800" dirty="0"/>
              <a:t>the value in response to user input, </a:t>
            </a:r>
            <a:r>
              <a:rPr lang="en-US" sz="2800" dirty="0" smtClean="0"/>
              <a:t>use </a:t>
            </a:r>
            <a:r>
              <a:rPr lang="en-US" sz="2800" dirty="0"/>
              <a:t>the </a:t>
            </a:r>
            <a:r>
              <a:rPr lang="en-US" sz="2800" dirty="0" err="1">
                <a:solidFill>
                  <a:srgbClr val="FF0000"/>
                </a:solidFill>
              </a:rPr>
              <a:t>onChange</a:t>
            </a:r>
            <a:r>
              <a:rPr lang="en-US" sz="2800" dirty="0"/>
              <a:t> event</a:t>
            </a:r>
            <a:r>
              <a:rPr lang="en-US" sz="2800" dirty="0" smtClean="0"/>
              <a:t>:</a:t>
            </a:r>
          </a:p>
          <a:p>
            <a:pPr marL="0" indent="0">
              <a:buNone/>
            </a:pPr>
            <a:endParaRPr lang="en-US" sz="2800" dirty="0"/>
          </a:p>
          <a:p>
            <a:pPr marL="0" indent="0">
              <a:buNone/>
            </a:pPr>
            <a:r>
              <a:rPr lang="en-US" sz="2800" dirty="0"/>
              <a:t>  </a:t>
            </a:r>
            <a:r>
              <a:rPr lang="en-US" sz="2800" dirty="0" err="1"/>
              <a:t>getInitialState</a:t>
            </a:r>
            <a:r>
              <a:rPr lang="en-US" sz="2800" dirty="0"/>
              <a:t>: function() {   </a:t>
            </a:r>
            <a:endParaRPr lang="en-US" sz="2800" dirty="0" smtClean="0"/>
          </a:p>
          <a:p>
            <a:pPr marL="0" indent="0">
              <a:buNone/>
            </a:pPr>
            <a:r>
              <a:rPr lang="en-US" sz="2800" dirty="0"/>
              <a:t> </a:t>
            </a:r>
            <a:r>
              <a:rPr lang="en-US" sz="2800" dirty="0" smtClean="0"/>
              <a:t>    </a:t>
            </a:r>
            <a:r>
              <a:rPr lang="en-US" sz="2800" dirty="0"/>
              <a:t>return {value: 'Hello!'};  },  </a:t>
            </a:r>
            <a:endParaRPr lang="en-US" sz="2800" dirty="0" smtClean="0"/>
          </a:p>
          <a:p>
            <a:pPr marL="0" indent="0">
              <a:buNone/>
            </a:pPr>
            <a:r>
              <a:rPr lang="en-US" sz="2800" dirty="0"/>
              <a:t> </a:t>
            </a:r>
            <a:r>
              <a:rPr lang="en-US" sz="2800" dirty="0" smtClean="0"/>
              <a:t>   </a:t>
            </a:r>
            <a:r>
              <a:rPr lang="en-US" sz="2800" dirty="0" err="1" smtClean="0"/>
              <a:t>handleChange</a:t>
            </a:r>
            <a:r>
              <a:rPr lang="en-US" sz="2800" dirty="0"/>
              <a:t>: function(event) {   </a:t>
            </a:r>
            <a:endParaRPr lang="en-US" sz="2800" dirty="0" smtClean="0"/>
          </a:p>
          <a:p>
            <a:pPr marL="0" indent="0">
              <a:buNone/>
            </a:pPr>
            <a:r>
              <a:rPr lang="en-US" sz="2800" dirty="0"/>
              <a:t> </a:t>
            </a:r>
            <a:r>
              <a:rPr lang="en-US" sz="2800" dirty="0" smtClean="0"/>
              <a:t>       </a:t>
            </a:r>
            <a:r>
              <a:rPr lang="en-US" sz="2800" dirty="0" err="1"/>
              <a:t>this.setState</a:t>
            </a:r>
            <a:r>
              <a:rPr lang="en-US" sz="2800" dirty="0"/>
              <a:t>({value: </a:t>
            </a:r>
            <a:r>
              <a:rPr lang="en-US" sz="2800" dirty="0" err="1"/>
              <a:t>event.target.value</a:t>
            </a:r>
            <a:r>
              <a:rPr lang="en-US" sz="2800" dirty="0"/>
              <a:t>}); </a:t>
            </a:r>
            <a:endParaRPr lang="en-US" sz="2800" dirty="0" smtClean="0"/>
          </a:p>
          <a:p>
            <a:pPr marL="0" indent="0">
              <a:buNone/>
            </a:pPr>
            <a:r>
              <a:rPr lang="en-US" sz="2800" dirty="0"/>
              <a:t> </a:t>
            </a:r>
            <a:r>
              <a:rPr lang="en-US" sz="2800" dirty="0" smtClean="0"/>
              <a:t>  </a:t>
            </a:r>
            <a:r>
              <a:rPr lang="en-US" sz="2800" dirty="0"/>
              <a:t>},  render: function() {   </a:t>
            </a:r>
            <a:endParaRPr lang="en-US" sz="2800" dirty="0" smtClean="0"/>
          </a:p>
          <a:p>
            <a:pPr marL="0" indent="0">
              <a:buNone/>
            </a:pPr>
            <a:r>
              <a:rPr lang="en-US" sz="2800" dirty="0"/>
              <a:t> </a:t>
            </a:r>
            <a:r>
              <a:rPr lang="en-US" sz="2800" dirty="0" smtClean="0"/>
              <a:t>     </a:t>
            </a:r>
            <a:r>
              <a:rPr lang="en-US" sz="2800" dirty="0" err="1"/>
              <a:t>var</a:t>
            </a:r>
            <a:r>
              <a:rPr lang="en-US" sz="2800" dirty="0"/>
              <a:t> value = </a:t>
            </a:r>
            <a:r>
              <a:rPr lang="en-US" sz="2800" dirty="0" err="1"/>
              <a:t>this.state.value</a:t>
            </a:r>
            <a:r>
              <a:rPr lang="en-US" sz="2800" dirty="0"/>
              <a:t>;  </a:t>
            </a:r>
            <a:endParaRPr lang="en-US" sz="2800" dirty="0" smtClean="0"/>
          </a:p>
          <a:p>
            <a:pPr marL="0" indent="0">
              <a:buNone/>
            </a:pPr>
            <a:r>
              <a:rPr lang="en-US" sz="2800" dirty="0"/>
              <a:t> </a:t>
            </a:r>
            <a:r>
              <a:rPr lang="en-US" sz="2800" dirty="0" smtClean="0"/>
              <a:t>    </a:t>
            </a:r>
            <a:r>
              <a:rPr lang="en-US" sz="2800" dirty="0"/>
              <a:t>return &lt;input type="text" value={value} </a:t>
            </a:r>
            <a:r>
              <a:rPr lang="en-US" sz="2800" dirty="0" smtClean="0"/>
              <a:t>		</a:t>
            </a:r>
            <a:r>
              <a:rPr lang="en-US" sz="2800" dirty="0" err="1" smtClean="0"/>
              <a:t>onChange</a:t>
            </a:r>
            <a:r>
              <a:rPr lang="en-US" sz="2800" dirty="0"/>
              <a:t>={</a:t>
            </a:r>
            <a:r>
              <a:rPr lang="en-US" sz="2800" dirty="0" err="1"/>
              <a:t>this.handleChange</a:t>
            </a:r>
            <a:r>
              <a:rPr lang="en-US" sz="2800" dirty="0"/>
              <a:t>} /&gt;; </a:t>
            </a:r>
            <a:endParaRPr lang="en-US" sz="2800" dirty="0" smtClean="0"/>
          </a:p>
          <a:p>
            <a:pPr marL="0" indent="0">
              <a:buNone/>
            </a:pPr>
            <a:r>
              <a:rPr lang="en-US" sz="2800" dirty="0" smtClean="0"/>
              <a:t> }</a:t>
            </a:r>
            <a:endParaRPr lang="en-US" sz="2400" dirty="0">
              <a:latin typeface="Verdana" pitchFamily="34" charset="0"/>
              <a:ea typeface="Verdana" pitchFamily="34" charset="0"/>
              <a:cs typeface="Verdana" pitchFamily="34" charset="0"/>
            </a:endParaRPr>
          </a:p>
          <a:p>
            <a:pPr marL="457200" lvl="1" indent="0" algn="just">
              <a:buNone/>
            </a:pPr>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Controlled Component</a:t>
            </a:r>
            <a:endParaRPr lang="en-US" b="1" dirty="0">
              <a:solidFill>
                <a:schemeClr val="accent2">
                  <a:lumMod val="75000"/>
                </a:schemeClr>
              </a:solidFill>
            </a:endParaRPr>
          </a:p>
        </p:txBody>
      </p:sp>
      <p:sp>
        <p:nvSpPr>
          <p:cNvPr id="2" name="Right Arrow 1"/>
          <p:cNvSpPr/>
          <p:nvPr/>
        </p:nvSpPr>
        <p:spPr>
          <a:xfrm>
            <a:off x="7010400" y="5867400"/>
            <a:ext cx="1066800" cy="761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893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4"/>
            <a:ext cx="8839200" cy="59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dirty="0"/>
              <a:t>H</a:t>
            </a:r>
            <a:r>
              <a:rPr lang="en-US" sz="2800" dirty="0" smtClean="0"/>
              <a:t>ere we are  </a:t>
            </a:r>
            <a:r>
              <a:rPr lang="en-US" sz="2800" dirty="0"/>
              <a:t>accepting the newest value provided by the user and updating the value prop of the &lt;input&gt; component. </a:t>
            </a:r>
            <a:endParaRPr lang="en-US" sz="2800" dirty="0" smtClean="0"/>
          </a:p>
          <a:p>
            <a:pPr marL="0" indent="0">
              <a:buNone/>
            </a:pPr>
            <a:endParaRPr lang="en-US" sz="2800" dirty="0"/>
          </a:p>
          <a:p>
            <a:pPr marL="0" indent="0">
              <a:buNone/>
            </a:pPr>
            <a:r>
              <a:rPr lang="en-US" sz="2800" dirty="0" smtClean="0"/>
              <a:t>This </a:t>
            </a:r>
            <a:r>
              <a:rPr lang="en-US" sz="2800" dirty="0"/>
              <a:t>pattern makes it easy to implement interfaces that respond to or validate user interactions. </a:t>
            </a:r>
            <a:endParaRPr lang="en-US" sz="2800" dirty="0" smtClean="0"/>
          </a:p>
          <a:p>
            <a:pPr marL="0" indent="0">
              <a:buNone/>
            </a:pPr>
            <a:r>
              <a:rPr lang="en-US" sz="2800" dirty="0" smtClean="0">
                <a:solidFill>
                  <a:srgbClr val="FF0000"/>
                </a:solidFill>
              </a:rPr>
              <a:t>For </a:t>
            </a:r>
            <a:r>
              <a:rPr lang="en-US" sz="2800" dirty="0">
                <a:solidFill>
                  <a:srgbClr val="FF0000"/>
                </a:solidFill>
              </a:rPr>
              <a:t>example:</a:t>
            </a:r>
          </a:p>
          <a:p>
            <a:pPr marL="0" indent="0">
              <a:buNone/>
            </a:pPr>
            <a:r>
              <a:rPr lang="en-US" sz="2800" dirty="0"/>
              <a:t>  </a:t>
            </a:r>
            <a:r>
              <a:rPr lang="en-US" sz="2800" dirty="0" err="1"/>
              <a:t>handleChange</a:t>
            </a:r>
            <a:r>
              <a:rPr lang="en-US" sz="2800" dirty="0"/>
              <a:t>: function(event) {  </a:t>
            </a:r>
          </a:p>
          <a:p>
            <a:pPr marL="0" indent="0">
              <a:buNone/>
            </a:pPr>
            <a:r>
              <a:rPr lang="en-US" sz="2800" dirty="0" smtClean="0"/>
              <a:t>  </a:t>
            </a:r>
            <a:r>
              <a:rPr lang="en-US" sz="2800" dirty="0" err="1"/>
              <a:t>this.setState</a:t>
            </a:r>
            <a:r>
              <a:rPr lang="en-US" sz="2800" dirty="0"/>
              <a:t>({value: </a:t>
            </a:r>
            <a:r>
              <a:rPr lang="en-US" sz="2800" dirty="0" err="1"/>
              <a:t>event.target.value.substr</a:t>
            </a:r>
            <a:r>
              <a:rPr lang="en-US" sz="2800" dirty="0"/>
              <a:t>(0, 140)}); </a:t>
            </a:r>
            <a:endParaRPr lang="en-US" sz="2800" dirty="0" smtClean="0"/>
          </a:p>
          <a:p>
            <a:pPr marL="0" indent="0">
              <a:buNone/>
            </a:pPr>
            <a:r>
              <a:rPr lang="en-US" sz="2800" dirty="0" smtClean="0"/>
              <a:t> </a:t>
            </a:r>
            <a:r>
              <a:rPr lang="en-US" sz="2800" dirty="0"/>
              <a:t>} </a:t>
            </a:r>
            <a:endParaRPr lang="en-US" sz="2800" dirty="0" smtClean="0"/>
          </a:p>
          <a:p>
            <a:pPr marL="0" indent="0">
              <a:buNone/>
            </a:pPr>
            <a:r>
              <a:rPr lang="en-US" sz="2800" dirty="0" smtClean="0"/>
              <a:t>This </a:t>
            </a:r>
            <a:r>
              <a:rPr lang="en-US" sz="2800" dirty="0"/>
              <a:t>would accept user input but truncate the value to the first 140 characters.</a:t>
            </a:r>
          </a:p>
          <a:p>
            <a:pPr marL="0" indent="0">
              <a:buNone/>
            </a:pPr>
            <a:r>
              <a:rPr lang="en-US" sz="2800" dirty="0">
                <a:solidFill>
                  <a:srgbClr val="FF0000"/>
                </a:solidFill>
              </a:rPr>
              <a:t>.</a:t>
            </a:r>
          </a:p>
          <a:p>
            <a:pPr marL="457200" lvl="1" indent="0" algn="just">
              <a:buNone/>
            </a:pPr>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Controlled Component</a:t>
            </a:r>
            <a:endParaRPr lang="en-US" b="1" dirty="0">
              <a:solidFill>
                <a:schemeClr val="accent2">
                  <a:lumMod val="75000"/>
                </a:schemeClr>
              </a:solidFill>
            </a:endParaRPr>
          </a:p>
        </p:txBody>
      </p:sp>
    </p:spTree>
    <p:extLst>
      <p:ext uri="{BB962C8B-B14F-4D97-AF65-F5344CB8AC3E}">
        <p14:creationId xmlns:p14="http://schemas.microsoft.com/office/powerpoint/2010/main" val="3897849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a:t> </a:t>
            </a:r>
            <a:r>
              <a:rPr lang="en-US" sz="2800" b="1" dirty="0"/>
              <a:t>Isomorphic </a:t>
            </a:r>
            <a:r>
              <a:rPr lang="en-US" sz="2800" b="1" dirty="0" smtClean="0"/>
              <a:t>Java script</a:t>
            </a:r>
            <a:r>
              <a:rPr lang="en-US" sz="2800" dirty="0"/>
              <a:t>.</a:t>
            </a:r>
          </a:p>
          <a:p>
            <a:r>
              <a:rPr lang="en-US" sz="2800" i="1" dirty="0" err="1"/>
              <a:t>Iso</a:t>
            </a:r>
            <a:r>
              <a:rPr lang="en-US" sz="2800" i="1" dirty="0"/>
              <a:t>-what</a:t>
            </a:r>
            <a:r>
              <a:rPr lang="en-US" sz="2800" i="1" dirty="0" smtClean="0"/>
              <a:t>?</a:t>
            </a:r>
          </a:p>
          <a:p>
            <a:endParaRPr lang="en-US" sz="2800" dirty="0"/>
          </a:p>
          <a:p>
            <a:r>
              <a:rPr lang="en-US" sz="2800" dirty="0"/>
              <a:t>Isomorphic. </a:t>
            </a:r>
            <a:r>
              <a:rPr lang="en-US" sz="2800" dirty="0" err="1" smtClean="0"/>
              <a:t>Javascript</a:t>
            </a:r>
            <a:r>
              <a:rPr lang="en-US" sz="2800" dirty="0"/>
              <a:t> </a:t>
            </a:r>
            <a:r>
              <a:rPr lang="en-US" sz="2800" dirty="0" smtClean="0"/>
              <a:t>  </a:t>
            </a:r>
            <a:r>
              <a:rPr lang="en-US" sz="2800" dirty="0"/>
              <a:t>means writing one codebase that can run on </a:t>
            </a:r>
            <a:r>
              <a:rPr lang="en-US" sz="2800" i="1" dirty="0"/>
              <a:t>both the server side and the client side</a:t>
            </a:r>
            <a:r>
              <a:rPr lang="en-US" sz="2800" i="1" dirty="0" smtClean="0"/>
              <a:t>.</a:t>
            </a:r>
          </a:p>
          <a:p>
            <a:endParaRPr lang="en-US" sz="2800" dirty="0"/>
          </a:p>
          <a:p>
            <a:r>
              <a:rPr lang="en-US" sz="2800" dirty="0"/>
              <a:t>This is the concept behind frameworks like </a:t>
            </a:r>
            <a:r>
              <a:rPr lang="en-US" sz="2800" u="sng" dirty="0" err="1">
                <a:hlinkClick r:id="rId3"/>
              </a:rPr>
              <a:t>Rendr</a:t>
            </a:r>
            <a:r>
              <a:rPr lang="en-US" sz="2800" dirty="0"/>
              <a:t>, </a:t>
            </a:r>
            <a:r>
              <a:rPr lang="en-US" sz="2800" u="sng" dirty="0">
                <a:hlinkClick r:id="rId4"/>
              </a:rPr>
              <a:t>Meteor</a:t>
            </a:r>
            <a:r>
              <a:rPr lang="en-US" sz="2800" dirty="0"/>
              <a:t> &amp; </a:t>
            </a:r>
            <a:r>
              <a:rPr lang="en-US" sz="2800" u="sng" dirty="0">
                <a:hlinkClick r:id="rId5"/>
              </a:rPr>
              <a:t>Derby</a:t>
            </a:r>
            <a:r>
              <a:rPr lang="en-US" sz="2800" dirty="0"/>
              <a:t>. </a:t>
            </a:r>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spTree>
    <p:extLst>
      <p:ext uri="{BB962C8B-B14F-4D97-AF65-F5344CB8AC3E}">
        <p14:creationId xmlns:p14="http://schemas.microsoft.com/office/powerpoint/2010/main" val="10336366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4"/>
            <a:ext cx="8839200" cy="59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b="1" dirty="0">
                <a:solidFill>
                  <a:srgbClr val="FF0000"/>
                </a:solidFill>
              </a:rPr>
              <a:t>Why Controlled Components?</a:t>
            </a:r>
          </a:p>
          <a:p>
            <a:r>
              <a:rPr lang="en-US" sz="2800" dirty="0"/>
              <a:t>Using form components such as &lt;input&gt; in React presents a challenge that is absent when writing traditional form HTML. </a:t>
            </a:r>
            <a:endParaRPr lang="en-US" sz="2800" dirty="0" smtClean="0"/>
          </a:p>
          <a:p>
            <a:r>
              <a:rPr lang="en-US" sz="2800" dirty="0" smtClean="0"/>
              <a:t>For </a:t>
            </a:r>
            <a:r>
              <a:rPr lang="en-US" sz="2800" dirty="0"/>
              <a:t>example, in HTML</a:t>
            </a:r>
            <a:r>
              <a:rPr lang="en-US" sz="2800" dirty="0" smtClean="0"/>
              <a:t>:</a:t>
            </a:r>
            <a:endParaRPr lang="en-US" sz="2800" dirty="0"/>
          </a:p>
          <a:p>
            <a:r>
              <a:rPr lang="en-US" sz="2800" dirty="0"/>
              <a:t>  &lt;input type="text" name="title" value="Untitled" /&gt; </a:t>
            </a:r>
            <a:endParaRPr lang="en-US" sz="2800" dirty="0" smtClean="0"/>
          </a:p>
          <a:p>
            <a:r>
              <a:rPr lang="en-US" sz="2800" dirty="0" smtClean="0"/>
              <a:t>This </a:t>
            </a:r>
            <a:r>
              <a:rPr lang="en-US" sz="2800" dirty="0"/>
              <a:t>renders an input </a:t>
            </a:r>
            <a:r>
              <a:rPr lang="en-US" sz="2800" i="1" dirty="0"/>
              <a:t>initialized</a:t>
            </a:r>
            <a:r>
              <a:rPr lang="en-US" sz="2800" dirty="0"/>
              <a:t> with the value, </a:t>
            </a:r>
            <a:r>
              <a:rPr lang="en-US" sz="2800" dirty="0">
                <a:solidFill>
                  <a:srgbClr val="FF0000"/>
                </a:solidFill>
              </a:rPr>
              <a:t>Untitled.</a:t>
            </a:r>
            <a:r>
              <a:rPr lang="en-US" sz="2800" dirty="0"/>
              <a:t> When the user updates the input, the node's value </a:t>
            </a:r>
            <a:r>
              <a:rPr lang="en-US" sz="2800" i="1" dirty="0"/>
              <a:t>property</a:t>
            </a:r>
            <a:r>
              <a:rPr lang="en-US" sz="2800" dirty="0"/>
              <a:t> will change. </a:t>
            </a:r>
            <a:endParaRPr lang="en-US" sz="2800" dirty="0" smtClean="0"/>
          </a:p>
          <a:p>
            <a:pPr marL="0" indent="0">
              <a:buNone/>
            </a:pPr>
            <a:endParaRPr lang="en-US" sz="2800" dirty="0"/>
          </a:p>
          <a:p>
            <a:pPr marL="0" indent="0">
              <a:buNone/>
            </a:pPr>
            <a:r>
              <a:rPr lang="en-US" sz="2800" dirty="0" smtClean="0"/>
              <a:t>However</a:t>
            </a:r>
            <a:r>
              <a:rPr lang="en-US" sz="2800" dirty="0"/>
              <a:t>, </a:t>
            </a:r>
            <a:r>
              <a:rPr lang="en-US" sz="2800" dirty="0" err="1">
                <a:solidFill>
                  <a:srgbClr val="FF0000"/>
                </a:solidFill>
              </a:rPr>
              <a:t>node.getAttribute</a:t>
            </a:r>
            <a:r>
              <a:rPr lang="en-US" sz="2800" dirty="0">
                <a:solidFill>
                  <a:srgbClr val="FF0000"/>
                </a:solidFill>
              </a:rPr>
              <a:t>('value') </a:t>
            </a:r>
            <a:r>
              <a:rPr lang="en-US" sz="2800" dirty="0"/>
              <a:t>will still return the value used at initialization time,</a:t>
            </a:r>
            <a:r>
              <a:rPr lang="en-US" sz="2800" dirty="0">
                <a:solidFill>
                  <a:srgbClr val="FF0000"/>
                </a:solidFill>
              </a:rPr>
              <a:t> Untitled</a:t>
            </a:r>
            <a:r>
              <a:rPr lang="en-US" sz="2800" dirty="0" smtClean="0"/>
              <a:t>.</a:t>
            </a:r>
            <a:endParaRPr lang="en-US" sz="28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Controlled Component</a:t>
            </a:r>
            <a:endParaRPr lang="en-US" b="1" dirty="0">
              <a:solidFill>
                <a:schemeClr val="accent2">
                  <a:lumMod val="75000"/>
                </a:schemeClr>
              </a:solidFill>
            </a:endParaRPr>
          </a:p>
        </p:txBody>
      </p:sp>
    </p:spTree>
    <p:extLst>
      <p:ext uri="{BB962C8B-B14F-4D97-AF65-F5344CB8AC3E}">
        <p14:creationId xmlns:p14="http://schemas.microsoft.com/office/powerpoint/2010/main" val="41284327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27709" y="673574"/>
            <a:ext cx="9116291" cy="59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a:t>Unlike HTML, React components must represent the state of the view at any point in time and not only at initialization time. </a:t>
            </a:r>
            <a:endParaRPr lang="en-US" sz="2800" dirty="0" smtClean="0"/>
          </a:p>
          <a:p>
            <a:endParaRPr lang="en-US" sz="2800" dirty="0"/>
          </a:p>
          <a:p>
            <a:pPr marL="0" indent="0">
              <a:buNone/>
            </a:pPr>
            <a:r>
              <a:rPr lang="en-US" sz="2800" dirty="0" smtClean="0"/>
              <a:t>For </a:t>
            </a:r>
            <a:r>
              <a:rPr lang="en-US" sz="2800" dirty="0"/>
              <a:t>example, in React</a:t>
            </a:r>
            <a:r>
              <a:rPr lang="en-US" sz="2800" dirty="0" smtClean="0"/>
              <a:t>:</a:t>
            </a:r>
            <a:endParaRPr lang="en-US" sz="2800" dirty="0"/>
          </a:p>
          <a:p>
            <a:pPr marL="0" indent="0">
              <a:buNone/>
            </a:pPr>
            <a:r>
              <a:rPr lang="en-US" sz="2800" dirty="0"/>
              <a:t>  render: function() </a:t>
            </a:r>
            <a:r>
              <a:rPr lang="en-US" sz="2800" dirty="0" smtClean="0"/>
              <a:t>{</a:t>
            </a:r>
          </a:p>
          <a:p>
            <a:pPr marL="0" indent="0">
              <a:buNone/>
            </a:pPr>
            <a:r>
              <a:rPr lang="en-US" sz="2800" dirty="0" smtClean="0"/>
              <a:t>    </a:t>
            </a:r>
            <a:r>
              <a:rPr lang="en-US" sz="2800" dirty="0"/>
              <a:t>return &lt;input type="text" name="title" value="Untitled" /&gt;;  </a:t>
            </a:r>
            <a:r>
              <a:rPr lang="en-US" sz="2800" dirty="0" smtClean="0"/>
              <a:t>}</a:t>
            </a:r>
          </a:p>
          <a:p>
            <a:pPr marL="0" indent="0">
              <a:buNone/>
            </a:pPr>
            <a:endParaRPr lang="en-US" sz="2800" dirty="0"/>
          </a:p>
          <a:p>
            <a:pPr marL="0" indent="0">
              <a:buNone/>
            </a:pPr>
            <a:r>
              <a:rPr lang="en-US" sz="2800" dirty="0" smtClean="0"/>
              <a:t>Since </a:t>
            </a:r>
            <a:r>
              <a:rPr lang="en-US" sz="2800" dirty="0"/>
              <a:t>this method describes the view at any point in time, the value of the text input </a:t>
            </a:r>
            <a:r>
              <a:rPr lang="en-US" sz="2800" dirty="0" smtClean="0"/>
              <a:t>should </a:t>
            </a:r>
            <a:r>
              <a:rPr lang="en-US" sz="2800" i="1" dirty="0" smtClean="0"/>
              <a:t>always</a:t>
            </a:r>
            <a:r>
              <a:rPr lang="en-US" sz="2800" dirty="0"/>
              <a:t> </a:t>
            </a:r>
            <a:r>
              <a:rPr lang="en-US" sz="2800" dirty="0" smtClean="0"/>
              <a:t> be</a:t>
            </a:r>
            <a:r>
              <a:rPr lang="en-US" sz="2800" dirty="0"/>
              <a:t> Untitled.</a:t>
            </a:r>
            <a:r>
              <a:rPr lang="en-US" sz="2800" dirty="0">
                <a:solidFill>
                  <a:srgbClr val="FF0000"/>
                </a:solidFill>
              </a:rPr>
              <a:t>.</a:t>
            </a:r>
          </a:p>
          <a:p>
            <a:pPr marL="457200" lvl="1" indent="0" algn="just">
              <a:buNone/>
            </a:pPr>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Controlled Component</a:t>
            </a:r>
            <a:endParaRPr lang="en-US" b="1" dirty="0">
              <a:solidFill>
                <a:schemeClr val="accent2">
                  <a:lumMod val="75000"/>
                </a:schemeClr>
              </a:solidFill>
            </a:endParaRPr>
          </a:p>
        </p:txBody>
      </p:sp>
    </p:spTree>
    <p:extLst>
      <p:ext uri="{BB962C8B-B14F-4D97-AF65-F5344CB8AC3E}">
        <p14:creationId xmlns:p14="http://schemas.microsoft.com/office/powerpoint/2010/main" val="30627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4"/>
            <a:ext cx="8839200" cy="59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b="1" dirty="0">
                <a:solidFill>
                  <a:srgbClr val="FF0000"/>
                </a:solidFill>
              </a:rPr>
              <a:t>Uncontrolled Components</a:t>
            </a:r>
          </a:p>
          <a:p>
            <a:r>
              <a:rPr lang="en-US" sz="2800" dirty="0"/>
              <a:t>An &lt;input&gt; that </a:t>
            </a:r>
            <a:r>
              <a:rPr lang="en-US" sz="2800" dirty="0">
                <a:solidFill>
                  <a:srgbClr val="FF0000"/>
                </a:solidFill>
              </a:rPr>
              <a:t>does not supply a value</a:t>
            </a:r>
            <a:r>
              <a:rPr lang="en-US" sz="2800" dirty="0"/>
              <a:t> (or sets it to null) is an </a:t>
            </a:r>
            <a:r>
              <a:rPr lang="en-US" sz="2800" i="1" dirty="0">
                <a:solidFill>
                  <a:srgbClr val="FF0000"/>
                </a:solidFill>
              </a:rPr>
              <a:t>uncontrolled</a:t>
            </a:r>
            <a:r>
              <a:rPr lang="en-US" sz="2800" dirty="0"/>
              <a:t> component</a:t>
            </a:r>
            <a:r>
              <a:rPr lang="en-US" sz="2800" dirty="0" smtClean="0"/>
              <a:t>.</a:t>
            </a:r>
          </a:p>
          <a:p>
            <a:r>
              <a:rPr lang="en-US" sz="2800" dirty="0" smtClean="0"/>
              <a:t> </a:t>
            </a:r>
            <a:r>
              <a:rPr lang="en-US" sz="2800" dirty="0"/>
              <a:t>In an uncontrolled &lt;input&gt;, the value of the rendered element will reflect the user's input. </a:t>
            </a:r>
            <a:endParaRPr lang="en-US" sz="2800" dirty="0" smtClean="0"/>
          </a:p>
          <a:p>
            <a:endParaRPr lang="en-US" sz="2800" dirty="0" smtClean="0"/>
          </a:p>
          <a:p>
            <a:r>
              <a:rPr lang="en-US" sz="2800" dirty="0" smtClean="0"/>
              <a:t>render</a:t>
            </a:r>
            <a:r>
              <a:rPr lang="en-US" sz="2800" dirty="0"/>
              <a:t>: function() {    return &lt;input </a:t>
            </a:r>
            <a:r>
              <a:rPr lang="en-US" sz="2800" dirty="0" smtClean="0"/>
              <a:t> type</a:t>
            </a:r>
            <a:r>
              <a:rPr lang="en-US" sz="2800" dirty="0"/>
              <a:t>="text" /&gt;;  } </a:t>
            </a:r>
            <a:endParaRPr lang="en-US" sz="2800" dirty="0" smtClean="0"/>
          </a:p>
          <a:p>
            <a:endParaRPr lang="en-US" sz="2800" dirty="0" smtClean="0"/>
          </a:p>
          <a:p>
            <a:r>
              <a:rPr lang="en-US" sz="2800" dirty="0" smtClean="0"/>
              <a:t>This </a:t>
            </a:r>
            <a:r>
              <a:rPr lang="en-US" sz="2800" dirty="0"/>
              <a:t>will render an input that starts off with an empty value. Any user input will be immediately reflected by the rendered element. If you wanted to listen to updates to the value, </a:t>
            </a:r>
            <a:r>
              <a:rPr lang="en-US" sz="2800" dirty="0" smtClean="0"/>
              <a:t> </a:t>
            </a:r>
            <a:r>
              <a:rPr lang="en-US" sz="2800" dirty="0"/>
              <a:t>use the </a:t>
            </a:r>
            <a:r>
              <a:rPr lang="en-US" sz="2800" dirty="0" err="1"/>
              <a:t>onChange</a:t>
            </a:r>
            <a:r>
              <a:rPr lang="en-US" sz="2800" dirty="0"/>
              <a:t> </a:t>
            </a:r>
            <a:r>
              <a:rPr lang="en-US" sz="2800" dirty="0" smtClean="0"/>
              <a:t>event.</a:t>
            </a:r>
            <a:endParaRPr lang="en-US" sz="2800" dirty="0"/>
          </a:p>
          <a:p>
            <a:pPr marL="0" indent="0">
              <a:buNone/>
            </a:pPr>
            <a:r>
              <a:rPr lang="en-US" sz="2800" dirty="0" smtClean="0">
                <a:solidFill>
                  <a:srgbClr val="FF0000"/>
                </a:solidFill>
              </a:rPr>
              <a:t>.</a:t>
            </a:r>
            <a:endParaRPr lang="en-US" sz="2800" dirty="0">
              <a:solidFill>
                <a:srgbClr val="FF0000"/>
              </a:solidFill>
            </a:endParaRPr>
          </a:p>
          <a:p>
            <a:pPr marL="457200" lvl="1" indent="0" algn="just">
              <a:buNone/>
            </a:pPr>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Uncontrolled Component</a:t>
            </a:r>
            <a:endParaRPr lang="en-US" b="1" dirty="0">
              <a:solidFill>
                <a:schemeClr val="accent2">
                  <a:lumMod val="75000"/>
                </a:schemeClr>
              </a:solidFill>
            </a:endParaRPr>
          </a:p>
        </p:txBody>
      </p:sp>
    </p:spTree>
    <p:extLst>
      <p:ext uri="{BB962C8B-B14F-4D97-AF65-F5344CB8AC3E}">
        <p14:creationId xmlns:p14="http://schemas.microsoft.com/office/powerpoint/2010/main" val="33413691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4"/>
            <a:ext cx="8839200" cy="59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b="1" dirty="0">
                <a:solidFill>
                  <a:srgbClr val="FF0000"/>
                </a:solidFill>
              </a:rPr>
              <a:t>Default Value</a:t>
            </a:r>
          </a:p>
          <a:p>
            <a:r>
              <a:rPr lang="en-US" sz="2800" dirty="0" smtClean="0"/>
              <a:t>To initialize </a:t>
            </a:r>
            <a:r>
              <a:rPr lang="en-US" sz="2800" dirty="0"/>
              <a:t>the component with a non-empty value, </a:t>
            </a:r>
            <a:r>
              <a:rPr lang="en-US" sz="2800" dirty="0" smtClean="0"/>
              <a:t> </a:t>
            </a:r>
            <a:r>
              <a:rPr lang="en-US" sz="2800" dirty="0"/>
              <a:t>supply </a:t>
            </a:r>
            <a:r>
              <a:rPr lang="en-US" sz="2800" dirty="0" smtClean="0"/>
              <a:t>a </a:t>
            </a:r>
            <a:r>
              <a:rPr lang="en-US" sz="2800" dirty="0" err="1" smtClean="0">
                <a:solidFill>
                  <a:srgbClr val="FF0000"/>
                </a:solidFill>
              </a:rPr>
              <a:t>defaultValue</a:t>
            </a:r>
            <a:r>
              <a:rPr lang="en-US" sz="2800" dirty="0"/>
              <a:t> prop. </a:t>
            </a:r>
            <a:endParaRPr lang="en-US" sz="2800" dirty="0" smtClean="0"/>
          </a:p>
          <a:p>
            <a:endParaRPr lang="en-US" sz="2800" dirty="0"/>
          </a:p>
          <a:p>
            <a:pPr marL="0" indent="0">
              <a:buNone/>
            </a:pPr>
            <a:r>
              <a:rPr lang="en-US" sz="2800" dirty="0" smtClean="0"/>
              <a:t>render</a:t>
            </a:r>
            <a:r>
              <a:rPr lang="en-US" sz="2800" dirty="0"/>
              <a:t>: function() {   </a:t>
            </a:r>
            <a:endParaRPr lang="en-US" sz="2800" dirty="0" smtClean="0"/>
          </a:p>
          <a:p>
            <a:pPr marL="0" indent="0">
              <a:buNone/>
            </a:pPr>
            <a:r>
              <a:rPr lang="en-US" sz="2800" dirty="0"/>
              <a:t>	</a:t>
            </a:r>
            <a:r>
              <a:rPr lang="en-US" sz="2800" dirty="0" smtClean="0"/>
              <a:t> </a:t>
            </a:r>
            <a:r>
              <a:rPr lang="en-US" sz="2800" dirty="0"/>
              <a:t>return &lt;input type="text" </a:t>
            </a:r>
            <a:r>
              <a:rPr lang="en-US" sz="2800" dirty="0" err="1"/>
              <a:t>defaultValue</a:t>
            </a:r>
            <a:r>
              <a:rPr lang="en-US" sz="2800" dirty="0"/>
              <a:t>="Hello!" /&gt;;  } </a:t>
            </a:r>
            <a:endParaRPr lang="en-US" sz="2800" dirty="0" smtClean="0"/>
          </a:p>
          <a:p>
            <a:pPr marL="0" indent="0">
              <a:buNone/>
            </a:pPr>
            <a:r>
              <a:rPr lang="en-US" sz="2800" dirty="0" smtClean="0"/>
              <a:t>This </a:t>
            </a:r>
            <a:r>
              <a:rPr lang="en-US" sz="2800" dirty="0"/>
              <a:t>example will function much like the </a:t>
            </a:r>
            <a:r>
              <a:rPr lang="en-US" sz="2800" b="1" dirty="0"/>
              <a:t>Controlled Components</a:t>
            </a:r>
            <a:r>
              <a:rPr lang="en-US" sz="2800" dirty="0"/>
              <a:t> </a:t>
            </a:r>
            <a:endParaRPr lang="en-US" sz="2800" dirty="0" smtClean="0"/>
          </a:p>
          <a:p>
            <a:pPr marL="0" indent="0">
              <a:buNone/>
            </a:pPr>
            <a:endParaRPr lang="en-US" sz="2800" dirty="0" smtClean="0"/>
          </a:p>
          <a:p>
            <a:pPr marL="0" indent="0">
              <a:buNone/>
            </a:pPr>
            <a:r>
              <a:rPr lang="en-US" sz="2800" dirty="0" smtClean="0"/>
              <a:t>&lt;</a:t>
            </a:r>
            <a:r>
              <a:rPr lang="en-US" sz="2800" dirty="0"/>
              <a:t>input&gt; </a:t>
            </a:r>
            <a:r>
              <a:rPr lang="en-US" sz="2800" dirty="0" smtClean="0"/>
              <a:t>      supports</a:t>
            </a:r>
            <a:r>
              <a:rPr lang="en-US" sz="2800" dirty="0"/>
              <a:t> </a:t>
            </a:r>
            <a:r>
              <a:rPr lang="en-US" sz="2800" dirty="0" err="1">
                <a:solidFill>
                  <a:srgbClr val="FF0000"/>
                </a:solidFill>
              </a:rPr>
              <a:t>defaultChecked</a:t>
            </a:r>
            <a:r>
              <a:rPr lang="en-US" sz="2800" dirty="0"/>
              <a:t> </a:t>
            </a:r>
            <a:endParaRPr lang="en-US" sz="2800" dirty="0" smtClean="0"/>
          </a:p>
          <a:p>
            <a:pPr marL="0" indent="0">
              <a:buNone/>
            </a:pPr>
            <a:r>
              <a:rPr lang="en-US" sz="2800" dirty="0" smtClean="0"/>
              <a:t>&lt;</a:t>
            </a:r>
            <a:r>
              <a:rPr lang="en-US" sz="2800" dirty="0"/>
              <a:t>select</a:t>
            </a:r>
            <a:r>
              <a:rPr lang="en-US" sz="2800" dirty="0" smtClean="0"/>
              <a:t>&gt;     </a:t>
            </a:r>
            <a:r>
              <a:rPr lang="en-US" sz="2800" dirty="0"/>
              <a:t> supports </a:t>
            </a:r>
            <a:r>
              <a:rPr lang="en-US" sz="2800" dirty="0" err="1"/>
              <a:t>defaultValue</a:t>
            </a:r>
            <a:r>
              <a:rPr lang="en-US" sz="2800" dirty="0"/>
              <a:t>.</a:t>
            </a:r>
          </a:p>
          <a:p>
            <a:pPr marL="0" indent="0">
              <a:buNone/>
            </a:pPr>
            <a:r>
              <a:rPr lang="en-US" sz="2800" dirty="0" smtClean="0">
                <a:solidFill>
                  <a:srgbClr val="FF0000"/>
                </a:solidFill>
              </a:rPr>
              <a:t>.</a:t>
            </a:r>
            <a:endParaRPr lang="en-US" sz="2800" dirty="0">
              <a:solidFill>
                <a:srgbClr val="FF0000"/>
              </a:solidFill>
            </a:endParaRPr>
          </a:p>
          <a:p>
            <a:pPr marL="457200" lvl="1" indent="0" algn="just">
              <a:buNone/>
            </a:pPr>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a:t>
            </a:r>
            <a:endParaRPr lang="en-US" b="1" dirty="0">
              <a:solidFill>
                <a:schemeClr val="accent2">
                  <a:lumMod val="75000"/>
                </a:schemeClr>
              </a:solidFill>
            </a:endParaRPr>
          </a:p>
        </p:txBody>
      </p:sp>
    </p:spTree>
    <p:extLst>
      <p:ext uri="{BB962C8B-B14F-4D97-AF65-F5344CB8AC3E}">
        <p14:creationId xmlns:p14="http://schemas.microsoft.com/office/powerpoint/2010/main" val="3213977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a:t>
            </a:r>
            <a:endParaRPr lang="en-US" b="1" dirty="0">
              <a:solidFill>
                <a:schemeClr val="accent2">
                  <a:lumMod val="75000"/>
                </a:schemeClr>
              </a:solidFill>
            </a:endParaRPr>
          </a:p>
        </p:txBody>
      </p:sp>
      <p:sp>
        <p:nvSpPr>
          <p:cNvPr id="3" name="TextBox 2"/>
          <p:cNvSpPr txBox="1"/>
          <p:nvPr/>
        </p:nvSpPr>
        <p:spPr>
          <a:xfrm>
            <a:off x="31343" y="2087463"/>
            <a:ext cx="9081314" cy="4770537"/>
          </a:xfrm>
          <a:prstGeom prst="rect">
            <a:avLst/>
          </a:prstGeom>
          <a:solidFill>
            <a:schemeClr val="accent3">
              <a:lumMod val="20000"/>
              <a:lumOff val="80000"/>
            </a:schemeClr>
          </a:solidFill>
        </p:spPr>
        <p:txBody>
          <a:bodyPr wrap="square" rtlCol="0">
            <a:spAutoFit/>
          </a:bodyPr>
          <a:lstStyle/>
          <a:p>
            <a:pPr fontAlgn="base"/>
            <a:r>
              <a:rPr lang="en-US" sz="2600" b="1" dirty="0" smtClean="0">
                <a:solidFill>
                  <a:srgbClr val="FF0000"/>
                </a:solidFill>
              </a:rPr>
              <a:t>When do </a:t>
            </a:r>
            <a:r>
              <a:rPr lang="en-US" sz="2600" b="1" dirty="0">
                <a:solidFill>
                  <a:srgbClr val="FF0000"/>
                </a:solidFill>
              </a:rPr>
              <a:t>you use props or state, or even just private variables? </a:t>
            </a:r>
            <a:endParaRPr lang="en-US" sz="2600" b="1" dirty="0" smtClean="0">
              <a:solidFill>
                <a:srgbClr val="FF0000"/>
              </a:solidFill>
            </a:endParaRPr>
          </a:p>
          <a:p>
            <a:pPr fontAlgn="base"/>
            <a:endParaRPr lang="en-US" sz="2600" dirty="0"/>
          </a:p>
          <a:p>
            <a:pPr marL="342900" indent="-342900" fontAlgn="base">
              <a:buFont typeface="Arial" pitchFamily="34" charset="0"/>
              <a:buChar char="•"/>
            </a:pPr>
            <a:r>
              <a:rPr lang="en-US" sz="2800" dirty="0" smtClean="0"/>
              <a:t>Props </a:t>
            </a:r>
            <a:r>
              <a:rPr lang="en-US" sz="2800" dirty="0"/>
              <a:t>are used for passing data between child and parent React classes, and any changes to a prop cause an automatic </a:t>
            </a:r>
            <a:r>
              <a:rPr lang="en-US" sz="2800" dirty="0" err="1" smtClean="0"/>
              <a:t>rerender</a:t>
            </a:r>
            <a:r>
              <a:rPr lang="en-US" sz="2800" dirty="0" smtClean="0"/>
              <a:t> </a:t>
            </a:r>
            <a:r>
              <a:rPr lang="en-US" sz="2800" dirty="0"/>
              <a:t>of the view, both parent and child. </a:t>
            </a:r>
            <a:endParaRPr lang="en-US" sz="2800" dirty="0" smtClean="0"/>
          </a:p>
          <a:p>
            <a:pPr marL="342900" indent="-342900" fontAlgn="base">
              <a:buFont typeface="Arial" pitchFamily="34" charset="0"/>
              <a:buChar char="•"/>
            </a:pPr>
            <a:endParaRPr lang="en-US" sz="2800" dirty="0"/>
          </a:p>
          <a:p>
            <a:pPr marL="342900" indent="-342900" fontAlgn="base">
              <a:buFont typeface="Arial" pitchFamily="34" charset="0"/>
              <a:buChar char="•"/>
            </a:pPr>
            <a:r>
              <a:rPr lang="en-US" sz="2800" dirty="0" smtClean="0"/>
              <a:t>For </a:t>
            </a:r>
            <a:r>
              <a:rPr lang="en-US" sz="2800" dirty="0"/>
              <a:t>data that’s relevant only to the view and nothing else, use state. Any changes here also </a:t>
            </a:r>
            <a:r>
              <a:rPr lang="en-US" sz="2800" dirty="0" err="1"/>
              <a:t>rerender</a:t>
            </a:r>
            <a:r>
              <a:rPr lang="en-US" sz="2800" dirty="0"/>
              <a:t> the view. </a:t>
            </a:r>
            <a:endParaRPr lang="en-US" sz="2800" dirty="0" smtClean="0"/>
          </a:p>
          <a:p>
            <a:pPr marL="342900" indent="-342900" fontAlgn="base">
              <a:buFont typeface="Arial" pitchFamily="34" charset="0"/>
              <a:buChar char="•"/>
            </a:pPr>
            <a:endParaRPr lang="en-US" sz="2800" dirty="0"/>
          </a:p>
          <a:p>
            <a:pPr marL="342900" indent="-342900" fontAlgn="base">
              <a:buFont typeface="Arial" pitchFamily="34" charset="0"/>
              <a:buChar char="•"/>
            </a:pPr>
            <a:r>
              <a:rPr lang="en-US" sz="2800" dirty="0" smtClean="0"/>
              <a:t>For </a:t>
            </a:r>
            <a:r>
              <a:rPr lang="en-US" sz="2800" dirty="0"/>
              <a:t>any data that’s pertinent to the class but not the view itself, you could use a private </a:t>
            </a:r>
            <a:r>
              <a:rPr lang="en-US" sz="2800" dirty="0" smtClean="0"/>
              <a:t>variable</a:t>
            </a:r>
            <a:endParaRPr lang="en-US" sz="2800" dirty="0"/>
          </a:p>
        </p:txBody>
      </p:sp>
      <p:sp>
        <p:nvSpPr>
          <p:cNvPr id="5" name="TextBox 4"/>
          <p:cNvSpPr txBox="1"/>
          <p:nvPr/>
        </p:nvSpPr>
        <p:spPr>
          <a:xfrm>
            <a:off x="152400" y="673575"/>
            <a:ext cx="8991600" cy="830997"/>
          </a:xfrm>
          <a:prstGeom prst="rect">
            <a:avLst/>
          </a:prstGeom>
          <a:noFill/>
        </p:spPr>
        <p:txBody>
          <a:bodyPr wrap="square" rtlCol="0">
            <a:spAutoFit/>
          </a:bodyPr>
          <a:lstStyle/>
          <a:p>
            <a:r>
              <a:rPr lang="en-US" sz="2400" dirty="0" smtClean="0">
                <a:solidFill>
                  <a:srgbClr val="FF0000"/>
                </a:solidFill>
              </a:rPr>
              <a:t>Props </a:t>
            </a:r>
            <a:r>
              <a:rPr lang="en-US" sz="2400" dirty="0" smtClean="0"/>
              <a:t>: </a:t>
            </a:r>
            <a:r>
              <a:rPr lang="en-US" sz="2400" dirty="0" err="1" smtClean="0"/>
              <a:t>readonly</a:t>
            </a:r>
            <a:r>
              <a:rPr lang="en-US" sz="2400" dirty="0" smtClean="0"/>
              <a:t> properties  in react used in components to update  UI</a:t>
            </a:r>
          </a:p>
          <a:p>
            <a:r>
              <a:rPr lang="en-US" sz="2400" dirty="0" smtClean="0">
                <a:solidFill>
                  <a:srgbClr val="FF0000"/>
                </a:solidFill>
              </a:rPr>
              <a:t>State</a:t>
            </a:r>
            <a:r>
              <a:rPr lang="en-US" sz="2400" dirty="0" smtClean="0"/>
              <a:t> : used to mutate the component state to reflect changes in DOM </a:t>
            </a:r>
            <a:endParaRPr lang="en-US" sz="2400" dirty="0"/>
          </a:p>
        </p:txBody>
      </p:sp>
    </p:spTree>
    <p:extLst>
      <p:ext uri="{BB962C8B-B14F-4D97-AF65-F5344CB8AC3E}">
        <p14:creationId xmlns:p14="http://schemas.microsoft.com/office/powerpoint/2010/main" val="15009069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800" b="1" dirty="0">
              <a:solidFill>
                <a:srgbClr val="FF0000"/>
              </a:solidFill>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Lifecycle methods</a:t>
            </a:r>
            <a:endParaRPr lang="en-US" b="1" dirty="0">
              <a:solidFill>
                <a:schemeClr val="accent2">
                  <a:lumMod val="75000"/>
                </a:schemeClr>
              </a:solidFill>
            </a:endParaRPr>
          </a:p>
        </p:txBody>
      </p:sp>
      <p:sp>
        <p:nvSpPr>
          <p:cNvPr id="3" name="Rectangle 2"/>
          <p:cNvSpPr/>
          <p:nvPr/>
        </p:nvSpPr>
        <p:spPr>
          <a:xfrm>
            <a:off x="152400" y="693325"/>
            <a:ext cx="8686800" cy="5262979"/>
          </a:xfrm>
          <a:prstGeom prst="rect">
            <a:avLst/>
          </a:prstGeom>
        </p:spPr>
        <p:txBody>
          <a:bodyPr wrap="square">
            <a:spAutoFit/>
          </a:bodyPr>
          <a:lstStyle/>
          <a:p>
            <a:r>
              <a:rPr lang="en-US" sz="2800" dirty="0">
                <a:solidFill>
                  <a:srgbClr val="FF0000"/>
                </a:solidFill>
              </a:rPr>
              <a:t>Components have three main parts of their lifecycle:</a:t>
            </a:r>
          </a:p>
          <a:p>
            <a:pPr lvl="0"/>
            <a:endParaRPr lang="en-US" sz="2800" b="1" dirty="0" smtClean="0"/>
          </a:p>
          <a:p>
            <a:pPr lvl="0"/>
            <a:r>
              <a:rPr lang="en-US" sz="2800" b="1" dirty="0" smtClean="0"/>
              <a:t>1. Mounting</a:t>
            </a:r>
            <a:r>
              <a:rPr lang="en-US" sz="2800" b="1" dirty="0"/>
              <a:t>:</a:t>
            </a:r>
            <a:r>
              <a:rPr lang="en-US" sz="2800" dirty="0"/>
              <a:t> A component is being inserted into the DOM.</a:t>
            </a:r>
          </a:p>
          <a:p>
            <a:pPr lvl="0"/>
            <a:endParaRPr lang="en-US" sz="2800" b="1" dirty="0" smtClean="0"/>
          </a:p>
          <a:p>
            <a:pPr lvl="0"/>
            <a:r>
              <a:rPr lang="en-US" sz="2800" b="1" dirty="0" smtClean="0"/>
              <a:t>2. Updating</a:t>
            </a:r>
            <a:r>
              <a:rPr lang="en-US" sz="2800" b="1" dirty="0"/>
              <a:t>:</a:t>
            </a:r>
            <a:r>
              <a:rPr lang="en-US" sz="2800" dirty="0"/>
              <a:t> A component is being re-rendered to determine if the DOM should be updated.</a:t>
            </a:r>
          </a:p>
          <a:p>
            <a:pPr lvl="0"/>
            <a:endParaRPr lang="en-US" sz="2800" b="1" dirty="0" smtClean="0"/>
          </a:p>
          <a:p>
            <a:pPr lvl="0"/>
            <a:r>
              <a:rPr lang="en-US" sz="2800" b="1" dirty="0" smtClean="0"/>
              <a:t>3. </a:t>
            </a:r>
            <a:r>
              <a:rPr lang="en-US" sz="2800" b="1" dirty="0" err="1" smtClean="0"/>
              <a:t>Unmounting</a:t>
            </a:r>
            <a:r>
              <a:rPr lang="en-US" sz="2800" b="1" dirty="0"/>
              <a:t>:</a:t>
            </a:r>
            <a:r>
              <a:rPr lang="en-US" sz="2800" dirty="0"/>
              <a:t> A component is being removed from the DOM.</a:t>
            </a:r>
          </a:p>
          <a:p>
            <a:r>
              <a:rPr lang="en-US" sz="2800" dirty="0"/>
              <a:t/>
            </a:r>
            <a:br>
              <a:rPr lang="en-US" sz="2800" dirty="0"/>
            </a:br>
            <a:endParaRPr lang="en-US" sz="2800" dirty="0"/>
          </a:p>
        </p:txBody>
      </p:sp>
      <p:sp>
        <p:nvSpPr>
          <p:cNvPr id="2" name="Right Arrow 1"/>
          <p:cNvSpPr/>
          <p:nvPr/>
        </p:nvSpPr>
        <p:spPr>
          <a:xfrm>
            <a:off x="4191000" y="5562600"/>
            <a:ext cx="838200" cy="762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8517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800" b="1" dirty="0">
              <a:solidFill>
                <a:srgbClr val="FF0000"/>
              </a:solidFill>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Lifecycle methods</a:t>
            </a:r>
            <a:endParaRPr lang="en-US" b="1" dirty="0">
              <a:solidFill>
                <a:schemeClr val="accent2">
                  <a:lumMod val="75000"/>
                </a:scheme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73575"/>
            <a:ext cx="8686800" cy="618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9147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800" b="1" dirty="0">
              <a:solidFill>
                <a:srgbClr val="FF0000"/>
              </a:solidFill>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Lifecycle methods</a:t>
            </a:r>
            <a:endParaRPr lang="en-US" b="1" dirty="0">
              <a:solidFill>
                <a:schemeClr val="accent2">
                  <a:lumMod val="75000"/>
                </a:schemeClr>
              </a:solidFill>
            </a:endParaRPr>
          </a:p>
        </p:txBody>
      </p:sp>
      <p:sp>
        <p:nvSpPr>
          <p:cNvPr id="3" name="Rectangle 2"/>
          <p:cNvSpPr/>
          <p:nvPr/>
        </p:nvSpPr>
        <p:spPr>
          <a:xfrm>
            <a:off x="152400" y="693325"/>
            <a:ext cx="8686800" cy="4832092"/>
          </a:xfrm>
          <a:prstGeom prst="rect">
            <a:avLst/>
          </a:prstGeom>
        </p:spPr>
        <p:txBody>
          <a:bodyPr wrap="square">
            <a:spAutoFit/>
          </a:bodyPr>
          <a:lstStyle/>
          <a:p>
            <a:pPr marL="457200" indent="-457200">
              <a:buFont typeface="Arial" pitchFamily="34" charset="0"/>
              <a:buChar char="•"/>
            </a:pPr>
            <a:r>
              <a:rPr lang="en-US" sz="2800" dirty="0"/>
              <a:t>The Component comes to life after being </a:t>
            </a:r>
            <a:r>
              <a:rPr lang="en-US" sz="2800" i="1" dirty="0">
                <a:solidFill>
                  <a:srgbClr val="FF0000"/>
                </a:solidFill>
              </a:rPr>
              <a:t>Mounted</a:t>
            </a:r>
            <a:r>
              <a:rPr lang="en-US" sz="2800" dirty="0"/>
              <a:t>. </a:t>
            </a:r>
            <a:endParaRPr lang="en-US"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smtClean="0"/>
              <a:t>Mounting </a:t>
            </a:r>
            <a:r>
              <a:rPr lang="en-US" sz="2800" dirty="0"/>
              <a:t>results in going through a render-pass that generates the component-tree (intermediate-DOM). </a:t>
            </a:r>
            <a:endParaRPr lang="en-US"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smtClean="0"/>
              <a:t>This </a:t>
            </a:r>
            <a:r>
              <a:rPr lang="en-US" sz="2800" dirty="0"/>
              <a:t>tree is converted and placed into a container-node of the real DOM. </a:t>
            </a:r>
            <a:endParaRPr lang="en-US"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smtClean="0"/>
              <a:t>This </a:t>
            </a:r>
            <a:r>
              <a:rPr lang="en-US" sz="2800" dirty="0"/>
              <a:t>is a direct outcome of the call to </a:t>
            </a:r>
            <a:r>
              <a:rPr lang="en-US" sz="2800" dirty="0" err="1" smtClean="0"/>
              <a:t>React.render</a:t>
            </a:r>
            <a:r>
              <a:rPr lang="en-US" sz="2800" dirty="0" smtClean="0"/>
              <a:t>().</a:t>
            </a:r>
            <a:endParaRPr lang="en-US" sz="2800" dirty="0"/>
          </a:p>
          <a:p>
            <a:r>
              <a:rPr lang="en-US" sz="2800" dirty="0"/>
              <a:t/>
            </a:r>
            <a:br>
              <a:rPr lang="en-US" sz="2800" dirty="0"/>
            </a:br>
            <a:endParaRPr lang="en-US" sz="2800" dirty="0"/>
          </a:p>
        </p:txBody>
      </p:sp>
    </p:spTree>
    <p:extLst>
      <p:ext uri="{BB962C8B-B14F-4D97-AF65-F5344CB8AC3E}">
        <p14:creationId xmlns:p14="http://schemas.microsoft.com/office/powerpoint/2010/main" val="17817818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800" b="1" dirty="0">
              <a:solidFill>
                <a:srgbClr val="FF0000"/>
              </a:solidFill>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Lifecycle methods</a:t>
            </a:r>
            <a:endParaRPr lang="en-US" b="1" dirty="0">
              <a:solidFill>
                <a:schemeClr val="accent2">
                  <a:lumMod val="75000"/>
                </a:schemeClr>
              </a:solidFill>
            </a:endParaRPr>
          </a:p>
        </p:txBody>
      </p:sp>
      <p:sp>
        <p:nvSpPr>
          <p:cNvPr id="3" name="Rectangle 2"/>
          <p:cNvSpPr/>
          <p:nvPr/>
        </p:nvSpPr>
        <p:spPr>
          <a:xfrm>
            <a:off x="152400" y="693325"/>
            <a:ext cx="8686800" cy="6124754"/>
          </a:xfrm>
          <a:prstGeom prst="rect">
            <a:avLst/>
          </a:prstGeom>
        </p:spPr>
        <p:txBody>
          <a:bodyPr wrap="square">
            <a:spAutoFit/>
          </a:bodyPr>
          <a:lstStyle/>
          <a:p>
            <a:pPr marL="457200" indent="-457200">
              <a:buFont typeface="Arial" pitchFamily="34" charset="0"/>
              <a:buChar char="•"/>
            </a:pPr>
            <a:r>
              <a:rPr lang="en-US" sz="2800" dirty="0"/>
              <a:t>Once mounted, the component stays in </a:t>
            </a:r>
            <a:r>
              <a:rPr lang="en-US" sz="2800" dirty="0" smtClean="0"/>
              <a:t>the</a:t>
            </a:r>
            <a:r>
              <a:rPr lang="en-US" sz="2800" dirty="0"/>
              <a:t> </a:t>
            </a:r>
            <a:r>
              <a:rPr lang="en-US" sz="2800" i="1" dirty="0">
                <a:solidFill>
                  <a:srgbClr val="FF0000"/>
                </a:solidFill>
              </a:rPr>
              <a:t>Update</a:t>
            </a:r>
            <a:r>
              <a:rPr lang="en-US" sz="2800" dirty="0"/>
              <a:t> state. </a:t>
            </a:r>
            <a:endParaRPr lang="en-US" sz="2800" dirty="0" smtClean="0"/>
          </a:p>
          <a:p>
            <a:pPr marL="457200" indent="-457200">
              <a:buFont typeface="Arial" pitchFamily="34" charset="0"/>
              <a:buChar char="•"/>
            </a:pPr>
            <a:endParaRPr lang="en-US" sz="2800" dirty="0" smtClean="0"/>
          </a:p>
          <a:p>
            <a:pPr marL="457200" indent="-457200">
              <a:buFont typeface="Arial" pitchFamily="34" charset="0"/>
              <a:buChar char="•"/>
            </a:pPr>
            <a:r>
              <a:rPr lang="en-US" sz="2800" dirty="0" smtClean="0"/>
              <a:t>A </a:t>
            </a:r>
            <a:r>
              <a:rPr lang="en-US" sz="2800" dirty="0"/>
              <a:t>component gets updated when </a:t>
            </a:r>
            <a:r>
              <a:rPr lang="en-US" sz="2800" dirty="0" smtClean="0"/>
              <a:t>we </a:t>
            </a:r>
            <a:r>
              <a:rPr lang="en-US" sz="2800" dirty="0"/>
              <a:t>change state using </a:t>
            </a:r>
            <a:r>
              <a:rPr lang="en-US" sz="2800" dirty="0" err="1">
                <a:solidFill>
                  <a:srgbClr val="FF0000"/>
                </a:solidFill>
              </a:rPr>
              <a:t>setState</a:t>
            </a:r>
            <a:r>
              <a:rPr lang="en-US" sz="2800" dirty="0" smtClean="0">
                <a:solidFill>
                  <a:srgbClr val="FF0000"/>
                </a:solidFill>
              </a:rPr>
              <a:t>()</a:t>
            </a:r>
            <a:r>
              <a:rPr lang="en-US" sz="2800" dirty="0">
                <a:solidFill>
                  <a:srgbClr val="FF0000"/>
                </a:solidFill>
              </a:rPr>
              <a:t>.</a:t>
            </a:r>
            <a:endParaRPr lang="en-US" sz="2800" dirty="0" smtClean="0">
              <a:solidFill>
                <a:srgbClr val="FF0000"/>
              </a:solidFill>
            </a:endParaRPr>
          </a:p>
          <a:p>
            <a:pPr marL="457200" indent="-457200">
              <a:buFont typeface="Arial" pitchFamily="34" charset="0"/>
              <a:buChar char="•"/>
            </a:pPr>
            <a:endParaRPr lang="en-US" sz="2800" dirty="0"/>
          </a:p>
          <a:p>
            <a:pPr marL="457200" indent="-457200">
              <a:buFont typeface="Arial" pitchFamily="34" charset="0"/>
              <a:buChar char="•"/>
            </a:pPr>
            <a:r>
              <a:rPr lang="en-US" sz="2800" dirty="0" smtClean="0"/>
              <a:t> </a:t>
            </a:r>
            <a:r>
              <a:rPr lang="en-US" sz="2800" dirty="0"/>
              <a:t>This in turn results in calling render(), which brings the DOM in sync with the data (props + state). </a:t>
            </a:r>
            <a:endParaRPr lang="en-US" sz="2800" dirty="0" smtClean="0"/>
          </a:p>
          <a:p>
            <a:pPr marL="457200" indent="-457200">
              <a:buFont typeface="Arial" pitchFamily="34" charset="0"/>
              <a:buChar char="•"/>
            </a:pPr>
            <a:endParaRPr lang="en-US" sz="2800" dirty="0"/>
          </a:p>
          <a:p>
            <a:pPr marL="457200" indent="-457200">
              <a:buFont typeface="Arial" pitchFamily="34" charset="0"/>
              <a:buChar char="•"/>
            </a:pPr>
            <a:r>
              <a:rPr lang="en-US" sz="2800" dirty="0" smtClean="0"/>
              <a:t>Between </a:t>
            </a:r>
            <a:r>
              <a:rPr lang="en-US" sz="2800" dirty="0"/>
              <a:t>subsequent updates, React will calculate the delta between the previous component-tree and the newly generated </a:t>
            </a:r>
            <a:r>
              <a:rPr lang="en-US" sz="2800" dirty="0" smtClean="0"/>
              <a:t>tree to optimize and  </a:t>
            </a:r>
            <a:r>
              <a:rPr lang="en-US" sz="2800" dirty="0"/>
              <a:t>minimizes the manipulation on the real </a:t>
            </a:r>
            <a:r>
              <a:rPr lang="en-US" sz="2800" dirty="0" smtClean="0"/>
              <a:t>DOM.</a:t>
            </a:r>
            <a:r>
              <a:rPr lang="en-US" sz="2800" dirty="0"/>
              <a:t/>
            </a:r>
            <a:br>
              <a:rPr lang="en-US" sz="2800" dirty="0"/>
            </a:br>
            <a:endParaRPr lang="en-US" sz="2800" dirty="0"/>
          </a:p>
        </p:txBody>
      </p:sp>
    </p:spTree>
    <p:extLst>
      <p:ext uri="{BB962C8B-B14F-4D97-AF65-F5344CB8AC3E}">
        <p14:creationId xmlns:p14="http://schemas.microsoft.com/office/powerpoint/2010/main" val="12690587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800" b="1" dirty="0">
              <a:solidFill>
                <a:srgbClr val="FF0000"/>
              </a:solidFill>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Lifecycle methods</a:t>
            </a:r>
            <a:endParaRPr lang="en-US" b="1" dirty="0">
              <a:solidFill>
                <a:schemeClr val="accent2">
                  <a:lumMod val="75000"/>
                </a:schemeClr>
              </a:solidFill>
            </a:endParaRPr>
          </a:p>
        </p:txBody>
      </p:sp>
      <p:sp>
        <p:nvSpPr>
          <p:cNvPr id="3" name="Rectangle 2"/>
          <p:cNvSpPr/>
          <p:nvPr/>
        </p:nvSpPr>
        <p:spPr>
          <a:xfrm>
            <a:off x="152400" y="693325"/>
            <a:ext cx="8686800" cy="5262979"/>
          </a:xfrm>
          <a:prstGeom prst="rect">
            <a:avLst/>
          </a:prstGeom>
        </p:spPr>
        <p:txBody>
          <a:bodyPr wrap="square">
            <a:spAutoFit/>
          </a:bodyPr>
          <a:lstStyle/>
          <a:p>
            <a:pPr marL="457200" indent="-457200">
              <a:buFont typeface="Arial" pitchFamily="34" charset="0"/>
              <a:buChar char="•"/>
            </a:pPr>
            <a:r>
              <a:rPr lang="en-US" sz="2800" dirty="0"/>
              <a:t>The final state is </a:t>
            </a:r>
            <a:r>
              <a:rPr lang="en-US" sz="2800" i="1" dirty="0" err="1">
                <a:solidFill>
                  <a:srgbClr val="FF0000"/>
                </a:solidFill>
              </a:rPr>
              <a:t>Unmounted</a:t>
            </a:r>
            <a:r>
              <a:rPr lang="en-US" sz="2800" dirty="0" smtClean="0"/>
              <a:t>.</a:t>
            </a:r>
          </a:p>
          <a:p>
            <a:pPr marL="457200" indent="-457200">
              <a:buFont typeface="Arial" pitchFamily="34" charset="0"/>
              <a:buChar char="•"/>
            </a:pPr>
            <a:endParaRPr lang="en-US" sz="2800" dirty="0" smtClean="0"/>
          </a:p>
          <a:p>
            <a:pPr marL="457200" indent="-457200">
              <a:buFont typeface="Arial" pitchFamily="34" charset="0"/>
              <a:buChar char="•"/>
            </a:pPr>
            <a:r>
              <a:rPr lang="en-US" sz="2800" dirty="0" smtClean="0"/>
              <a:t> </a:t>
            </a:r>
            <a:r>
              <a:rPr lang="en-US" sz="2800" dirty="0"/>
              <a:t>This happens when </a:t>
            </a:r>
            <a:r>
              <a:rPr lang="en-US" sz="2800" dirty="0" smtClean="0"/>
              <a:t>we explicitly call </a:t>
            </a:r>
            <a:r>
              <a:rPr lang="en-US" sz="2800" dirty="0" err="1" smtClean="0">
                <a:solidFill>
                  <a:srgbClr val="FF0000"/>
                </a:solidFill>
              </a:rPr>
              <a:t>React.unmountAndReleaseReactRootNode</a:t>
            </a:r>
            <a:r>
              <a:rPr lang="en-US" sz="2800" dirty="0">
                <a:solidFill>
                  <a:srgbClr val="FF0000"/>
                </a:solidFill>
              </a:rPr>
              <a:t>()</a:t>
            </a:r>
            <a:r>
              <a:rPr lang="en-US" sz="2800" dirty="0"/>
              <a:t> or automatically if a component was a child that was no longer generated in a render() call. </a:t>
            </a:r>
            <a:endParaRPr lang="en-US" sz="2800" dirty="0" smtClean="0"/>
          </a:p>
          <a:p>
            <a:pPr marL="457200" indent="-457200">
              <a:buFont typeface="Arial" pitchFamily="34" charset="0"/>
              <a:buChar char="•"/>
            </a:pPr>
            <a:endParaRPr lang="en-US" sz="2800" dirty="0" smtClean="0"/>
          </a:p>
          <a:p>
            <a:pPr marL="457200" indent="-457200">
              <a:buFont typeface="Arial" pitchFamily="34" charset="0"/>
              <a:buChar char="•"/>
            </a:pPr>
            <a:r>
              <a:rPr lang="en-US" sz="2800" dirty="0" smtClean="0"/>
              <a:t>React  </a:t>
            </a:r>
            <a:r>
              <a:rPr lang="en-US" sz="2800" dirty="0"/>
              <a:t>tell </a:t>
            </a:r>
            <a:r>
              <a:rPr lang="en-US" sz="2800" dirty="0" smtClean="0"/>
              <a:t> </a:t>
            </a:r>
            <a:r>
              <a:rPr lang="en-US" sz="2800" dirty="0"/>
              <a:t>when it moved between the </a:t>
            </a:r>
            <a:r>
              <a:rPr lang="en-US" sz="2800" i="1" dirty="0"/>
              <a:t>Mounted-Update-</a:t>
            </a:r>
            <a:r>
              <a:rPr lang="en-US" sz="2800" i="1" dirty="0" err="1"/>
              <a:t>Unmounted</a:t>
            </a:r>
            <a:r>
              <a:rPr lang="en-US" sz="2800" dirty="0"/>
              <a:t> </a:t>
            </a:r>
            <a:r>
              <a:rPr lang="en-US" sz="2800" dirty="0" smtClean="0"/>
              <a:t>states using built-in methods</a:t>
            </a:r>
          </a:p>
          <a:p>
            <a:endParaRPr lang="en-US" sz="2800" dirty="0"/>
          </a:p>
          <a:p>
            <a:r>
              <a:rPr lang="en-US" sz="2800" dirty="0"/>
              <a:t/>
            </a:r>
            <a:br>
              <a:rPr lang="en-US" sz="2800" dirty="0"/>
            </a:br>
            <a:endParaRPr lang="en-US" sz="2800" dirty="0"/>
          </a:p>
        </p:txBody>
      </p:sp>
      <p:sp>
        <p:nvSpPr>
          <p:cNvPr id="2" name="Right Arrow 1"/>
          <p:cNvSpPr/>
          <p:nvPr/>
        </p:nvSpPr>
        <p:spPr>
          <a:xfrm>
            <a:off x="5181600" y="5181600"/>
            <a:ext cx="1066800" cy="7747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68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smtClean="0"/>
              <a:t>React </a:t>
            </a:r>
            <a:r>
              <a:rPr lang="en-US" sz="2800" dirty="0"/>
              <a:t>is a UI library developed at Facebook to facilitate the creation of interactive, </a:t>
            </a:r>
            <a:r>
              <a:rPr lang="en-US" sz="2800" dirty="0" err="1"/>
              <a:t>stateful</a:t>
            </a:r>
            <a:r>
              <a:rPr lang="en-US" sz="2800" dirty="0"/>
              <a:t> &amp; reusable UI components</a:t>
            </a:r>
            <a:r>
              <a:rPr lang="en-US" sz="2800" dirty="0" smtClean="0"/>
              <a:t>.</a:t>
            </a:r>
          </a:p>
          <a:p>
            <a:endParaRPr lang="en-US" sz="2800" dirty="0"/>
          </a:p>
          <a:p>
            <a:r>
              <a:rPr lang="en-US" sz="2800" dirty="0" smtClean="0"/>
              <a:t> </a:t>
            </a:r>
            <a:r>
              <a:rPr lang="en-US" sz="2800" dirty="0"/>
              <a:t>It is used at </a:t>
            </a:r>
            <a:r>
              <a:rPr lang="en-US" sz="2800" dirty="0" smtClean="0"/>
              <a:t>Facebook and  </a:t>
            </a:r>
            <a:r>
              <a:rPr lang="en-US" sz="2800" dirty="0"/>
              <a:t>Instagram.com is written entirely in React.</a:t>
            </a:r>
          </a:p>
          <a:p>
            <a:endParaRPr lang="en-US" sz="2800" dirty="0" smtClean="0"/>
          </a:p>
          <a:p>
            <a:r>
              <a:rPr lang="en-US" sz="2800" dirty="0" smtClean="0"/>
              <a:t>Works </a:t>
            </a:r>
            <a:r>
              <a:rPr lang="en-US" sz="2800" dirty="0"/>
              <a:t>both client and server </a:t>
            </a:r>
            <a:r>
              <a:rPr lang="en-US" sz="2800" dirty="0" smtClean="0"/>
              <a:t>side (Isomorphic JS)</a:t>
            </a:r>
            <a:endParaRPr lang="en-US" sz="2800" dirty="0"/>
          </a:p>
          <a:p>
            <a:pPr marL="0" indent="0">
              <a:buNone/>
            </a:pPr>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sp>
        <p:nvSpPr>
          <p:cNvPr id="2" name="TextBox 1"/>
          <p:cNvSpPr txBox="1"/>
          <p:nvPr/>
        </p:nvSpPr>
        <p:spPr>
          <a:xfrm>
            <a:off x="304800" y="4876800"/>
            <a:ext cx="8534400" cy="1815882"/>
          </a:xfrm>
          <a:prstGeom prst="rect">
            <a:avLst/>
          </a:prstGeom>
          <a:noFill/>
        </p:spPr>
        <p:txBody>
          <a:bodyPr wrap="square" rtlCol="0">
            <a:spAutoFit/>
          </a:bodyPr>
          <a:lstStyle/>
          <a:p>
            <a:pPr algn="ctr"/>
            <a:r>
              <a:rPr lang="en-US" sz="2800" dirty="0" smtClean="0">
                <a:solidFill>
                  <a:srgbClr val="FF0000"/>
                </a:solidFill>
              </a:rPr>
              <a:t>React Goal : </a:t>
            </a:r>
            <a:endParaRPr lang="en-US" sz="2800" b="1" dirty="0">
              <a:solidFill>
                <a:srgbClr val="FF0000"/>
              </a:solidFill>
            </a:endParaRPr>
          </a:p>
          <a:p>
            <a:pPr algn="ctr"/>
            <a:r>
              <a:rPr lang="en-US" sz="2800" b="1" dirty="0" smtClean="0"/>
              <a:t>Building </a:t>
            </a:r>
            <a:r>
              <a:rPr lang="en-US" sz="2800" b="1" dirty="0"/>
              <a:t>large applications with data </a:t>
            </a:r>
            <a:endParaRPr lang="en-US" sz="2800" b="1" dirty="0" smtClean="0"/>
          </a:p>
          <a:p>
            <a:pPr algn="ctr"/>
            <a:r>
              <a:rPr lang="en-US" sz="2800" b="1" dirty="0" smtClean="0"/>
              <a:t>that </a:t>
            </a:r>
            <a:r>
              <a:rPr lang="en-US" sz="2800" b="1" dirty="0"/>
              <a:t>changes over time</a:t>
            </a:r>
            <a:r>
              <a:rPr lang="en-US" sz="2800" dirty="0"/>
              <a:t>.</a:t>
            </a:r>
          </a:p>
          <a:p>
            <a:pPr algn="ctr"/>
            <a:endParaRPr lang="en-US" sz="2800" dirty="0"/>
          </a:p>
        </p:txBody>
      </p:sp>
    </p:spTree>
    <p:extLst>
      <p:ext uri="{BB962C8B-B14F-4D97-AF65-F5344CB8AC3E}">
        <p14:creationId xmlns:p14="http://schemas.microsoft.com/office/powerpoint/2010/main" val="14281123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b="1" dirty="0" smtClean="0">
                <a:solidFill>
                  <a:srgbClr val="FF0000"/>
                </a:solidFill>
              </a:rPr>
              <a:t>Mounting methods :</a:t>
            </a:r>
            <a:endParaRPr lang="en-US" sz="2800" b="1" dirty="0">
              <a:solidFill>
                <a:srgbClr val="FF0000"/>
              </a:solidFill>
            </a:endParaRPr>
          </a:p>
          <a:p>
            <a:pPr lvl="0"/>
            <a:r>
              <a:rPr lang="en-US" sz="2800" dirty="0" err="1">
                <a:solidFill>
                  <a:srgbClr val="FF0000"/>
                </a:solidFill>
              </a:rPr>
              <a:t>getInitialState</a:t>
            </a:r>
            <a:r>
              <a:rPr lang="en-US" sz="2800" dirty="0">
                <a:solidFill>
                  <a:srgbClr val="FF0000"/>
                </a:solidFill>
              </a:rPr>
              <a:t>(): </a:t>
            </a:r>
            <a:r>
              <a:rPr lang="en-US" sz="2800" dirty="0"/>
              <a:t>object is invoked before a component is mounted. </a:t>
            </a:r>
            <a:r>
              <a:rPr lang="en-US" sz="2800" dirty="0" err="1"/>
              <a:t>Stateful</a:t>
            </a:r>
            <a:r>
              <a:rPr lang="en-US" sz="2800" dirty="0"/>
              <a:t> components should implement this and return the initial state data.</a:t>
            </a:r>
          </a:p>
          <a:p>
            <a:pPr lvl="0"/>
            <a:r>
              <a:rPr lang="en-US" sz="2800" dirty="0" err="1">
                <a:solidFill>
                  <a:srgbClr val="FF0000"/>
                </a:solidFill>
              </a:rPr>
              <a:t>componentWillMount</a:t>
            </a:r>
            <a:r>
              <a:rPr lang="en-US" sz="2800" dirty="0">
                <a:solidFill>
                  <a:srgbClr val="FF0000"/>
                </a:solidFill>
              </a:rPr>
              <a:t>()</a:t>
            </a:r>
            <a:r>
              <a:rPr lang="en-US" sz="2800" dirty="0"/>
              <a:t> is invoked immediately before mounting occurs.</a:t>
            </a:r>
          </a:p>
          <a:p>
            <a:pPr lvl="0"/>
            <a:r>
              <a:rPr lang="en-US" sz="2800" dirty="0" err="1">
                <a:solidFill>
                  <a:srgbClr val="FF0000"/>
                </a:solidFill>
              </a:rPr>
              <a:t>componentDidMount</a:t>
            </a:r>
            <a:r>
              <a:rPr lang="en-US" sz="2800" dirty="0">
                <a:solidFill>
                  <a:srgbClr val="FF0000"/>
                </a:solidFill>
              </a:rPr>
              <a:t>()</a:t>
            </a:r>
            <a:r>
              <a:rPr lang="en-US" sz="2800" dirty="0"/>
              <a:t> is invoked immediately after mounting occurs</a:t>
            </a:r>
            <a:r>
              <a:rPr lang="en-US" sz="2800" dirty="0" smtClean="0"/>
              <a:t>.</a:t>
            </a:r>
          </a:p>
          <a:p>
            <a:pPr marL="0" lvl="0" indent="0">
              <a:buNone/>
            </a:pPr>
            <a:r>
              <a:rPr lang="en-US" sz="2800" dirty="0" smtClean="0"/>
              <a:t> </a:t>
            </a:r>
            <a:r>
              <a:rPr lang="en-US" sz="2800" dirty="0"/>
              <a:t>Initialization that requires DOM nodes should go here.</a:t>
            </a:r>
          </a:p>
          <a:p>
            <a:endParaRPr lang="en-US" sz="28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methods</a:t>
            </a:r>
            <a:endParaRPr lang="en-US" b="1" dirty="0">
              <a:solidFill>
                <a:schemeClr val="accent2">
                  <a:lumMod val="7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55" y="5254625"/>
            <a:ext cx="8382000"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51266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600" b="1" dirty="0" smtClean="0">
                <a:solidFill>
                  <a:srgbClr val="FF0000"/>
                </a:solidFill>
              </a:rPr>
              <a:t>Updating methods:</a:t>
            </a:r>
            <a:endParaRPr lang="en-US" sz="2600" b="1" dirty="0">
              <a:solidFill>
                <a:srgbClr val="FF0000"/>
              </a:solidFill>
            </a:endParaRPr>
          </a:p>
          <a:p>
            <a:pPr lvl="0"/>
            <a:r>
              <a:rPr lang="en-US" sz="2600" dirty="0" err="1">
                <a:solidFill>
                  <a:srgbClr val="FF0000"/>
                </a:solidFill>
              </a:rPr>
              <a:t>componentWillReceiveProps</a:t>
            </a:r>
            <a:r>
              <a:rPr lang="en-US" sz="2600" dirty="0">
                <a:solidFill>
                  <a:srgbClr val="FF0000"/>
                </a:solidFill>
              </a:rPr>
              <a:t>(object </a:t>
            </a:r>
            <a:r>
              <a:rPr lang="en-US" sz="2600" dirty="0" err="1">
                <a:solidFill>
                  <a:srgbClr val="FF0000"/>
                </a:solidFill>
              </a:rPr>
              <a:t>nextProps</a:t>
            </a:r>
            <a:r>
              <a:rPr lang="en-US" sz="2600" dirty="0">
                <a:solidFill>
                  <a:srgbClr val="FF0000"/>
                </a:solidFill>
              </a:rPr>
              <a:t>)</a:t>
            </a:r>
            <a:r>
              <a:rPr lang="en-US" sz="2600" dirty="0"/>
              <a:t> is invoked when a mounted component receives new props. This method </a:t>
            </a:r>
            <a:r>
              <a:rPr lang="en-US" sz="2600" dirty="0" smtClean="0"/>
              <a:t> should  </a:t>
            </a:r>
            <a:r>
              <a:rPr lang="en-US" sz="2600" dirty="0"/>
              <a:t>be </a:t>
            </a:r>
            <a:r>
              <a:rPr lang="en-US" sz="2600" dirty="0" smtClean="0"/>
              <a:t> used to compare  </a:t>
            </a:r>
            <a:r>
              <a:rPr lang="en-US" sz="2600" dirty="0"/>
              <a:t> </a:t>
            </a:r>
            <a:r>
              <a:rPr lang="en-US" sz="2600" dirty="0" err="1"/>
              <a:t>this.propsand</a:t>
            </a:r>
            <a:r>
              <a:rPr lang="en-US" sz="2600" dirty="0"/>
              <a:t> </a:t>
            </a:r>
            <a:r>
              <a:rPr lang="en-US" sz="2600" dirty="0" err="1"/>
              <a:t>nextProps</a:t>
            </a:r>
            <a:r>
              <a:rPr lang="en-US" sz="2600" dirty="0"/>
              <a:t> to perform state transitions using </a:t>
            </a:r>
            <a:r>
              <a:rPr lang="en-US" sz="2600" dirty="0" err="1"/>
              <a:t>this.setState</a:t>
            </a:r>
            <a:r>
              <a:rPr lang="en-US" sz="2600" dirty="0" smtClean="0"/>
              <a:t>().</a:t>
            </a:r>
          </a:p>
          <a:p>
            <a:pPr lvl="0"/>
            <a:endParaRPr lang="en-US" sz="2600" dirty="0"/>
          </a:p>
          <a:p>
            <a:pPr lvl="0"/>
            <a:r>
              <a:rPr lang="en-US" sz="2600" dirty="0" err="1">
                <a:solidFill>
                  <a:srgbClr val="FF0000"/>
                </a:solidFill>
              </a:rPr>
              <a:t>shouldComponentUpdate</a:t>
            </a:r>
            <a:r>
              <a:rPr lang="en-US" sz="2600" dirty="0">
                <a:solidFill>
                  <a:srgbClr val="FF0000"/>
                </a:solidFill>
              </a:rPr>
              <a:t>(object </a:t>
            </a:r>
            <a:r>
              <a:rPr lang="en-US" sz="2600" dirty="0" err="1">
                <a:solidFill>
                  <a:srgbClr val="FF0000"/>
                </a:solidFill>
              </a:rPr>
              <a:t>nextProps</a:t>
            </a:r>
            <a:r>
              <a:rPr lang="en-US" sz="2600" dirty="0">
                <a:solidFill>
                  <a:srgbClr val="FF0000"/>
                </a:solidFill>
              </a:rPr>
              <a:t>, object </a:t>
            </a:r>
            <a:r>
              <a:rPr lang="en-US" sz="2600" dirty="0" err="1">
                <a:solidFill>
                  <a:srgbClr val="FF0000"/>
                </a:solidFill>
              </a:rPr>
              <a:t>nextState</a:t>
            </a:r>
            <a:r>
              <a:rPr lang="en-US" sz="2600" dirty="0">
                <a:solidFill>
                  <a:srgbClr val="FF0000"/>
                </a:solidFill>
              </a:rPr>
              <a:t>): </a:t>
            </a:r>
            <a:r>
              <a:rPr lang="en-US" sz="2600" dirty="0" err="1"/>
              <a:t>boolean</a:t>
            </a:r>
            <a:r>
              <a:rPr lang="en-US" sz="2600" dirty="0"/>
              <a:t> is invoked when a component decides whether any changes warrant an update to the DOM. </a:t>
            </a:r>
            <a:endParaRPr lang="en-US" sz="2600" dirty="0" smtClean="0"/>
          </a:p>
          <a:p>
            <a:pPr lvl="0"/>
            <a:r>
              <a:rPr lang="en-US" sz="2600" dirty="0" smtClean="0"/>
              <a:t>Implement </a:t>
            </a:r>
            <a:r>
              <a:rPr lang="en-US" sz="2600" dirty="0"/>
              <a:t>this as an </a:t>
            </a:r>
            <a:r>
              <a:rPr lang="en-US" sz="2600" dirty="0" smtClean="0"/>
              <a:t>optimization   </a:t>
            </a:r>
            <a:r>
              <a:rPr lang="en-US" sz="2600" dirty="0"/>
              <a:t>to </a:t>
            </a:r>
            <a:r>
              <a:rPr lang="en-US" sz="2600" dirty="0" smtClean="0"/>
              <a:t>compare</a:t>
            </a:r>
            <a:r>
              <a:rPr lang="en-US" sz="2600" dirty="0"/>
              <a:t> </a:t>
            </a:r>
            <a:r>
              <a:rPr lang="en-US" sz="2600" dirty="0" smtClean="0"/>
              <a:t>  </a:t>
            </a:r>
            <a:r>
              <a:rPr lang="en-US" sz="2600" dirty="0" err="1" smtClean="0"/>
              <a:t>this.props</a:t>
            </a:r>
            <a:r>
              <a:rPr lang="en-US" sz="2600" dirty="0"/>
              <a:t> with </a:t>
            </a:r>
            <a:r>
              <a:rPr lang="en-US" sz="2600" dirty="0" err="1"/>
              <a:t>nextProps</a:t>
            </a:r>
            <a:r>
              <a:rPr lang="en-US" sz="2600" dirty="0"/>
              <a:t> </a:t>
            </a:r>
            <a:r>
              <a:rPr lang="en-US" sz="2600" dirty="0" err="1"/>
              <a:t>andthis.state</a:t>
            </a:r>
            <a:r>
              <a:rPr lang="en-US" sz="2600" dirty="0"/>
              <a:t> </a:t>
            </a:r>
            <a:endParaRPr lang="en-US" sz="2600" dirty="0" smtClean="0"/>
          </a:p>
          <a:p>
            <a:pPr marL="0" lvl="0" indent="0">
              <a:buNone/>
            </a:pPr>
            <a:r>
              <a:rPr lang="en-US" sz="2600" dirty="0"/>
              <a:t> </a:t>
            </a:r>
            <a:r>
              <a:rPr lang="en-US" sz="2600" dirty="0" smtClean="0"/>
              <a:t>    with</a:t>
            </a:r>
            <a:r>
              <a:rPr lang="en-US" sz="2600" dirty="0"/>
              <a:t> </a:t>
            </a:r>
            <a:r>
              <a:rPr lang="en-US" sz="2600" dirty="0" err="1"/>
              <a:t>nextState</a:t>
            </a:r>
            <a:r>
              <a:rPr lang="en-US" sz="2600" dirty="0"/>
              <a:t> and return false if React should skip updating</a:t>
            </a:r>
            <a:r>
              <a:rPr lang="en-US" sz="2600" dirty="0" smtClean="0"/>
              <a:t>.</a:t>
            </a:r>
            <a:endParaRPr lang="en-US" sz="26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Lifecycle methods</a:t>
            </a:r>
            <a:endParaRPr lang="en-US" b="1" dirty="0">
              <a:solidFill>
                <a:schemeClr val="accent2">
                  <a:lumMod val="75000"/>
                </a:schemeClr>
              </a:solidFill>
            </a:endParaRPr>
          </a:p>
        </p:txBody>
      </p:sp>
    </p:spTree>
    <p:extLst>
      <p:ext uri="{BB962C8B-B14F-4D97-AF65-F5344CB8AC3E}">
        <p14:creationId xmlns:p14="http://schemas.microsoft.com/office/powerpoint/2010/main" val="28873524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600" b="1" dirty="0" smtClean="0">
                <a:solidFill>
                  <a:srgbClr val="FF0000"/>
                </a:solidFill>
              </a:rPr>
              <a:t>Updating methods:</a:t>
            </a:r>
          </a:p>
          <a:p>
            <a:pPr marL="0" indent="0">
              <a:buNone/>
            </a:pPr>
            <a:endParaRPr lang="en-US" sz="2600" b="1" dirty="0">
              <a:solidFill>
                <a:srgbClr val="FF0000"/>
              </a:solidFill>
            </a:endParaRPr>
          </a:p>
          <a:p>
            <a:pPr lvl="0"/>
            <a:r>
              <a:rPr lang="en-US" sz="2700" dirty="0" err="1">
                <a:solidFill>
                  <a:srgbClr val="FF0000"/>
                </a:solidFill>
              </a:rPr>
              <a:t>componentWillUpdate</a:t>
            </a:r>
            <a:r>
              <a:rPr lang="en-US" sz="2700" dirty="0">
                <a:solidFill>
                  <a:srgbClr val="FF0000"/>
                </a:solidFill>
              </a:rPr>
              <a:t>(object </a:t>
            </a:r>
            <a:r>
              <a:rPr lang="en-US" sz="2700" dirty="0" err="1">
                <a:solidFill>
                  <a:srgbClr val="FF0000"/>
                </a:solidFill>
              </a:rPr>
              <a:t>nextProps</a:t>
            </a:r>
            <a:r>
              <a:rPr lang="en-US" sz="2700" dirty="0">
                <a:solidFill>
                  <a:srgbClr val="FF0000"/>
                </a:solidFill>
              </a:rPr>
              <a:t>, object </a:t>
            </a:r>
            <a:r>
              <a:rPr lang="en-US" sz="2700" dirty="0" err="1">
                <a:solidFill>
                  <a:srgbClr val="FF0000"/>
                </a:solidFill>
              </a:rPr>
              <a:t>nextState</a:t>
            </a:r>
            <a:r>
              <a:rPr lang="en-US" sz="2700" dirty="0"/>
              <a:t>) is invoked immediately before updating occurs. You cannot call </a:t>
            </a:r>
            <a:r>
              <a:rPr lang="en-US" sz="2700" dirty="0" err="1"/>
              <a:t>this.setState</a:t>
            </a:r>
            <a:r>
              <a:rPr lang="en-US" sz="2700" dirty="0"/>
              <a:t>() here</a:t>
            </a:r>
            <a:r>
              <a:rPr lang="en-US" sz="2700" dirty="0" smtClean="0"/>
              <a:t>.</a:t>
            </a:r>
          </a:p>
          <a:p>
            <a:pPr lvl="0"/>
            <a:endParaRPr lang="en-US" sz="2700" dirty="0"/>
          </a:p>
          <a:p>
            <a:pPr lvl="0"/>
            <a:r>
              <a:rPr lang="en-US" sz="2700" dirty="0" err="1">
                <a:solidFill>
                  <a:srgbClr val="FF0000"/>
                </a:solidFill>
              </a:rPr>
              <a:t>componentDidUpdate</a:t>
            </a:r>
            <a:r>
              <a:rPr lang="en-US" sz="2700" dirty="0">
                <a:solidFill>
                  <a:srgbClr val="FF0000"/>
                </a:solidFill>
              </a:rPr>
              <a:t>(object </a:t>
            </a:r>
            <a:r>
              <a:rPr lang="en-US" sz="2700" dirty="0" err="1">
                <a:solidFill>
                  <a:srgbClr val="FF0000"/>
                </a:solidFill>
              </a:rPr>
              <a:t>prevProps</a:t>
            </a:r>
            <a:r>
              <a:rPr lang="en-US" sz="2700" dirty="0">
                <a:solidFill>
                  <a:srgbClr val="FF0000"/>
                </a:solidFill>
              </a:rPr>
              <a:t>, object </a:t>
            </a:r>
            <a:r>
              <a:rPr lang="en-US" sz="2700" dirty="0" err="1">
                <a:solidFill>
                  <a:srgbClr val="FF0000"/>
                </a:solidFill>
              </a:rPr>
              <a:t>prevState</a:t>
            </a:r>
            <a:r>
              <a:rPr lang="en-US" sz="2700" dirty="0">
                <a:solidFill>
                  <a:srgbClr val="FF0000"/>
                </a:solidFill>
              </a:rPr>
              <a:t>) </a:t>
            </a:r>
            <a:r>
              <a:rPr lang="en-US" sz="2700" dirty="0"/>
              <a:t>is invoked immediately after updating occurs.</a:t>
            </a:r>
          </a:p>
          <a:p>
            <a:pPr lvl="0"/>
            <a:endParaRPr lang="en-US" sz="2400" dirty="0"/>
          </a:p>
          <a:p>
            <a:pPr marL="0" lvl="0" indent="0">
              <a:buNone/>
            </a:pPr>
            <a:r>
              <a:rPr lang="en-US" sz="2600" dirty="0" smtClean="0"/>
              <a:t>.</a:t>
            </a:r>
            <a:endParaRPr lang="en-US" sz="26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Lifecycle methods</a:t>
            </a:r>
            <a:endParaRPr lang="en-US" b="1" dirty="0">
              <a:solidFill>
                <a:schemeClr val="accent2">
                  <a:lumMod val="75000"/>
                </a:schemeClr>
              </a:solidFill>
            </a:endParaRPr>
          </a:p>
        </p:txBody>
      </p:sp>
    </p:spTree>
    <p:extLst>
      <p:ext uri="{BB962C8B-B14F-4D97-AF65-F5344CB8AC3E}">
        <p14:creationId xmlns:p14="http://schemas.microsoft.com/office/powerpoint/2010/main" val="27694452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b="1" dirty="0" err="1">
                <a:solidFill>
                  <a:srgbClr val="FF0000"/>
                </a:solidFill>
              </a:rPr>
              <a:t>Unmounting</a:t>
            </a:r>
            <a:endParaRPr lang="en-US" sz="2800" b="1" dirty="0">
              <a:solidFill>
                <a:srgbClr val="FF0000"/>
              </a:solidFill>
            </a:endParaRPr>
          </a:p>
          <a:p>
            <a:pPr lvl="0"/>
            <a:r>
              <a:rPr lang="en-US" sz="2800" dirty="0" err="1">
                <a:solidFill>
                  <a:srgbClr val="FF0000"/>
                </a:solidFill>
              </a:rPr>
              <a:t>componentWillUnmount</a:t>
            </a:r>
            <a:r>
              <a:rPr lang="en-US" sz="2800" dirty="0">
                <a:solidFill>
                  <a:srgbClr val="FF0000"/>
                </a:solidFill>
              </a:rPr>
              <a:t>()</a:t>
            </a:r>
            <a:r>
              <a:rPr lang="en-US" sz="2800" dirty="0"/>
              <a:t> is invoked immediately before a component is </a:t>
            </a:r>
            <a:r>
              <a:rPr lang="en-US" sz="2800" dirty="0" err="1"/>
              <a:t>unmounted</a:t>
            </a:r>
            <a:r>
              <a:rPr lang="en-US" sz="2800" dirty="0"/>
              <a:t> and destroyed. Cleanup should go here.</a:t>
            </a:r>
          </a:p>
          <a:p>
            <a:pPr marL="0" indent="0">
              <a:buNone/>
            </a:pPr>
            <a:r>
              <a:rPr lang="en-US" sz="2800" b="1" dirty="0">
                <a:solidFill>
                  <a:srgbClr val="FF0000"/>
                </a:solidFill>
              </a:rPr>
              <a:t>Mounted Methods</a:t>
            </a:r>
          </a:p>
          <a:p>
            <a:pPr lvl="0"/>
            <a:r>
              <a:rPr lang="en-US" sz="2800" dirty="0" err="1" smtClean="0">
                <a:solidFill>
                  <a:srgbClr val="FF0000"/>
                </a:solidFill>
              </a:rPr>
              <a:t>findDOMNode</a:t>
            </a:r>
            <a:r>
              <a:rPr lang="en-US" sz="2800" dirty="0">
                <a:solidFill>
                  <a:srgbClr val="FF0000"/>
                </a:solidFill>
              </a:rPr>
              <a:t>(): </a:t>
            </a:r>
            <a:r>
              <a:rPr lang="en-US" sz="2800" dirty="0" err="1"/>
              <a:t>DOMElement</a:t>
            </a:r>
            <a:r>
              <a:rPr lang="en-US" sz="2800" dirty="0"/>
              <a:t> can be invoked on any mounted component in order to obtain a reference to its rendered DOM node</a:t>
            </a:r>
            <a:r>
              <a:rPr lang="en-US" sz="2800" dirty="0" smtClean="0"/>
              <a:t>.</a:t>
            </a:r>
          </a:p>
          <a:p>
            <a:pPr lvl="0"/>
            <a:endParaRPr lang="en-US" sz="2800" dirty="0"/>
          </a:p>
          <a:p>
            <a:pPr lvl="0"/>
            <a:r>
              <a:rPr lang="en-US" sz="2800" dirty="0" err="1" smtClean="0">
                <a:solidFill>
                  <a:srgbClr val="FF0000"/>
                </a:solidFill>
              </a:rPr>
              <a:t>forceUpdate</a:t>
            </a:r>
            <a:r>
              <a:rPr lang="en-US" sz="2800" dirty="0">
                <a:solidFill>
                  <a:srgbClr val="FF0000"/>
                </a:solidFill>
              </a:rPr>
              <a:t>()</a:t>
            </a:r>
            <a:r>
              <a:rPr lang="en-US" sz="2800" dirty="0"/>
              <a:t> can be invoked on any mounted component when </a:t>
            </a:r>
            <a:r>
              <a:rPr lang="en-US" sz="2800" dirty="0" smtClean="0"/>
              <a:t>we </a:t>
            </a:r>
            <a:r>
              <a:rPr lang="en-US" sz="2800" dirty="0"/>
              <a:t>know that some deeper aspect of the component's state has changed without using </a:t>
            </a:r>
            <a:r>
              <a:rPr lang="en-US" sz="2800" dirty="0" err="1"/>
              <a:t>this.setState</a:t>
            </a:r>
            <a:r>
              <a:rPr lang="en-US" sz="2800" dirty="0"/>
              <a:t>().</a:t>
            </a:r>
          </a:p>
          <a:p>
            <a:pPr lvl="0"/>
            <a:endParaRPr lang="en-US" sz="2400" dirty="0"/>
          </a:p>
          <a:p>
            <a:pPr marL="0" lvl="0" indent="0">
              <a:buNone/>
            </a:pPr>
            <a:r>
              <a:rPr lang="en-US" sz="2600" dirty="0" smtClean="0"/>
              <a:t>.</a:t>
            </a:r>
            <a:endParaRPr lang="en-US" sz="26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Lifecycle methods</a:t>
            </a:r>
            <a:endParaRPr lang="en-US" b="1" dirty="0">
              <a:solidFill>
                <a:schemeClr val="accent2">
                  <a:lumMod val="75000"/>
                </a:schemeClr>
              </a:solidFill>
            </a:endParaRPr>
          </a:p>
        </p:txBody>
      </p:sp>
    </p:spTree>
    <p:extLst>
      <p:ext uri="{BB962C8B-B14F-4D97-AF65-F5344CB8AC3E}">
        <p14:creationId xmlns:p14="http://schemas.microsoft.com/office/powerpoint/2010/main" val="1797542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smtClean="0"/>
              <a:t>Component can contain attributes </a:t>
            </a:r>
            <a:r>
              <a:rPr lang="en-US" sz="2800" dirty="0"/>
              <a:t>called props. </a:t>
            </a:r>
            <a:endParaRPr lang="en-US" sz="2800" dirty="0" smtClean="0"/>
          </a:p>
          <a:p>
            <a:endParaRPr lang="en-US" sz="2800" dirty="0"/>
          </a:p>
          <a:p>
            <a:r>
              <a:rPr lang="en-US" sz="2800" dirty="0">
                <a:solidFill>
                  <a:srgbClr val="FF0000"/>
                </a:solidFill>
              </a:rPr>
              <a:t> </a:t>
            </a:r>
            <a:r>
              <a:rPr lang="en-US" sz="2800" dirty="0" err="1">
                <a:solidFill>
                  <a:srgbClr val="FF0000"/>
                </a:solidFill>
              </a:rPr>
              <a:t>this.props</a:t>
            </a:r>
            <a:r>
              <a:rPr lang="en-US" sz="2800" dirty="0"/>
              <a:t> </a:t>
            </a:r>
            <a:r>
              <a:rPr lang="en-US" sz="2800" dirty="0" smtClean="0"/>
              <a:t>is  </a:t>
            </a:r>
            <a:r>
              <a:rPr lang="en-US" sz="2800" dirty="0"/>
              <a:t>used in </a:t>
            </a:r>
            <a:r>
              <a:rPr lang="en-US" sz="2800" dirty="0" smtClean="0"/>
              <a:t>render </a:t>
            </a:r>
            <a:r>
              <a:rPr lang="en-US" sz="2800" dirty="0"/>
              <a:t>method to render dynamic data:</a:t>
            </a: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prop</a:t>
            </a:r>
            <a:endParaRPr lang="en-US" b="1" dirty="0">
              <a:solidFill>
                <a:schemeClr val="accent2">
                  <a:lumMod val="75000"/>
                </a:schemeClr>
              </a:solidFill>
            </a:endParaRPr>
          </a:p>
        </p:txBody>
      </p:sp>
      <p:sp>
        <p:nvSpPr>
          <p:cNvPr id="3" name="TextBox 2"/>
          <p:cNvSpPr txBox="1"/>
          <p:nvPr/>
        </p:nvSpPr>
        <p:spPr>
          <a:xfrm>
            <a:off x="838200" y="2895600"/>
            <a:ext cx="7315200" cy="3416320"/>
          </a:xfrm>
          <a:prstGeom prst="rect">
            <a:avLst/>
          </a:prstGeom>
          <a:solidFill>
            <a:schemeClr val="accent1">
              <a:lumMod val="20000"/>
              <a:lumOff val="80000"/>
            </a:schemeClr>
          </a:solidFill>
        </p:spPr>
        <p:txBody>
          <a:bodyPr wrap="square" rtlCol="0">
            <a:spAutoFit/>
          </a:bodyPr>
          <a:lstStyle/>
          <a:p>
            <a:r>
              <a:rPr lang="en-US" sz="2400" dirty="0" err="1"/>
              <a:t>var</a:t>
            </a:r>
            <a:r>
              <a:rPr lang="en-US" sz="2400" dirty="0"/>
              <a:t> </a:t>
            </a:r>
            <a:r>
              <a:rPr lang="en-US" sz="2400" dirty="0" err="1"/>
              <a:t>MyComponent</a:t>
            </a:r>
            <a:r>
              <a:rPr lang="en-US" sz="2400" dirty="0"/>
              <a:t> = </a:t>
            </a:r>
            <a:r>
              <a:rPr lang="en-US" sz="2400" dirty="0" err="1"/>
              <a:t>React.createClass</a:t>
            </a:r>
            <a:r>
              <a:rPr lang="en-US" sz="2400" dirty="0"/>
              <a:t>({ </a:t>
            </a:r>
            <a:endParaRPr lang="en-US" sz="2400" dirty="0" smtClean="0"/>
          </a:p>
          <a:p>
            <a:r>
              <a:rPr lang="en-US" sz="2400" dirty="0" smtClean="0"/>
              <a:t>   </a:t>
            </a:r>
            <a:r>
              <a:rPr lang="en-US" sz="2400" dirty="0"/>
              <a:t>render: function(){       </a:t>
            </a:r>
            <a:endParaRPr lang="en-US" sz="2400" dirty="0" smtClean="0"/>
          </a:p>
          <a:p>
            <a:r>
              <a:rPr lang="en-US" sz="2400" dirty="0"/>
              <a:t>	</a:t>
            </a:r>
            <a:r>
              <a:rPr lang="en-US" sz="2400" dirty="0" smtClean="0"/>
              <a:t> </a:t>
            </a:r>
            <a:r>
              <a:rPr lang="en-US" sz="2400" dirty="0"/>
              <a:t>return ( </a:t>
            </a:r>
            <a:endParaRPr lang="en-US" sz="2400" dirty="0" smtClean="0"/>
          </a:p>
          <a:p>
            <a:r>
              <a:rPr lang="en-US" sz="2400" dirty="0" smtClean="0"/>
              <a:t>          	 </a:t>
            </a:r>
            <a:r>
              <a:rPr lang="en-US" sz="2400" dirty="0"/>
              <a:t>&lt;h1&gt;Hello, {this.props.name}!&lt;/h1&gt;        </a:t>
            </a:r>
            <a:endParaRPr lang="en-US" sz="2400" dirty="0" smtClean="0"/>
          </a:p>
          <a:p>
            <a:r>
              <a:rPr lang="en-US" sz="2400" dirty="0"/>
              <a:t>	</a:t>
            </a:r>
            <a:r>
              <a:rPr lang="en-US" sz="2400" dirty="0" smtClean="0"/>
              <a:t>);   </a:t>
            </a:r>
          </a:p>
          <a:p>
            <a:r>
              <a:rPr lang="en-US" sz="2400" dirty="0"/>
              <a:t> </a:t>
            </a:r>
            <a:r>
              <a:rPr lang="en-US" sz="2400" dirty="0" smtClean="0"/>
              <a:t>   }});</a:t>
            </a:r>
          </a:p>
          <a:p>
            <a:endParaRPr lang="en-US" sz="2400" dirty="0"/>
          </a:p>
          <a:p>
            <a:r>
              <a:rPr lang="en-US" sz="2400" dirty="0" err="1" smtClean="0"/>
              <a:t>React.render</a:t>
            </a:r>
            <a:r>
              <a:rPr lang="en-US" sz="2400" dirty="0"/>
              <a:t>(&lt;</a:t>
            </a:r>
            <a:r>
              <a:rPr lang="en-US" sz="2400" dirty="0" err="1"/>
              <a:t>MyComponent</a:t>
            </a:r>
            <a:r>
              <a:rPr lang="en-US" sz="2400" dirty="0"/>
              <a:t> name="Handsome" /&gt;, </a:t>
            </a:r>
            <a:r>
              <a:rPr lang="en-US" sz="2400" dirty="0" smtClean="0"/>
              <a:t>	</a:t>
            </a:r>
            <a:r>
              <a:rPr lang="en-US" sz="2400" dirty="0" err="1" smtClean="0"/>
              <a:t>document.getElementById</a:t>
            </a:r>
            <a:r>
              <a:rPr lang="en-US" sz="2400" dirty="0"/>
              <a:t>('</a:t>
            </a:r>
            <a:r>
              <a:rPr lang="en-US" sz="2400" dirty="0" err="1"/>
              <a:t>myDiv</a:t>
            </a:r>
            <a:r>
              <a:rPr lang="en-US" sz="2400" dirty="0"/>
              <a:t>'));</a:t>
            </a:r>
          </a:p>
        </p:txBody>
      </p:sp>
    </p:spTree>
    <p:extLst>
      <p:ext uri="{BB962C8B-B14F-4D97-AF65-F5344CB8AC3E}">
        <p14:creationId xmlns:p14="http://schemas.microsoft.com/office/powerpoint/2010/main" val="4628406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b="1" dirty="0" smtClean="0"/>
              <a:t>Specs</a:t>
            </a:r>
            <a:endParaRPr lang="en-US" sz="2800" b="1" dirty="0"/>
          </a:p>
          <a:p>
            <a:pPr lvl="0"/>
            <a:r>
              <a:rPr lang="en-US" sz="2800" dirty="0" err="1">
                <a:solidFill>
                  <a:srgbClr val="FF0000"/>
                </a:solidFill>
              </a:rPr>
              <a:t>getInitialState</a:t>
            </a:r>
            <a:r>
              <a:rPr lang="en-US" sz="2800" dirty="0"/>
              <a:t> – Return value is the initial value for state.</a:t>
            </a:r>
          </a:p>
          <a:p>
            <a:pPr lvl="0"/>
            <a:endParaRPr lang="en-US" sz="2800" dirty="0" smtClean="0">
              <a:solidFill>
                <a:srgbClr val="FF0000"/>
              </a:solidFill>
            </a:endParaRPr>
          </a:p>
          <a:p>
            <a:pPr lvl="0"/>
            <a:r>
              <a:rPr lang="en-US" sz="2800" dirty="0" err="1" smtClean="0">
                <a:solidFill>
                  <a:srgbClr val="FF0000"/>
                </a:solidFill>
              </a:rPr>
              <a:t>getDefaultProps</a:t>
            </a:r>
            <a:r>
              <a:rPr lang="en-US" sz="2800" dirty="0"/>
              <a:t> – Sets fallback props values if props aren’t supplied.</a:t>
            </a:r>
          </a:p>
          <a:p>
            <a:pPr lvl="0"/>
            <a:endParaRPr lang="en-US" sz="2800" dirty="0" smtClean="0">
              <a:solidFill>
                <a:srgbClr val="FF0000"/>
              </a:solidFill>
            </a:endParaRPr>
          </a:p>
          <a:p>
            <a:pPr lvl="0"/>
            <a:r>
              <a:rPr lang="en-US" sz="2800" dirty="0" err="1" smtClean="0">
                <a:solidFill>
                  <a:srgbClr val="FF0000"/>
                </a:solidFill>
              </a:rPr>
              <a:t>mixins</a:t>
            </a:r>
            <a:r>
              <a:rPr lang="en-US" sz="2800" dirty="0"/>
              <a:t> – An array of objects, used to extend the current component’s functionality</a:t>
            </a:r>
            <a:r>
              <a:rPr lang="en-US" sz="2800" dirty="0" smtClean="0"/>
              <a:t>.</a:t>
            </a:r>
            <a:endParaRPr lang="en-US" sz="28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Specs, Lifecycle, State</a:t>
            </a:r>
            <a:endParaRPr lang="en-US" b="1" dirty="0">
              <a:solidFill>
                <a:schemeClr val="accent2">
                  <a:lumMod val="75000"/>
                </a:schemeClr>
              </a:solidFill>
            </a:endParaRPr>
          </a:p>
        </p:txBody>
      </p:sp>
    </p:spTree>
    <p:extLst>
      <p:ext uri="{BB962C8B-B14F-4D97-AF65-F5344CB8AC3E}">
        <p14:creationId xmlns:p14="http://schemas.microsoft.com/office/powerpoint/2010/main" val="27977414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800" b="1" dirty="0">
              <a:solidFill>
                <a:srgbClr val="FF0000"/>
              </a:solidFill>
            </a:endParaRPr>
          </a:p>
          <a:p>
            <a:r>
              <a:rPr lang="en-US" sz="2800" b="1" dirty="0">
                <a:solidFill>
                  <a:srgbClr val="FF0000"/>
                </a:solidFill>
              </a:rPr>
              <a:t>State</a:t>
            </a:r>
          </a:p>
          <a:p>
            <a:pPr>
              <a:lnSpc>
                <a:spcPct val="150000"/>
              </a:lnSpc>
            </a:pPr>
            <a:r>
              <a:rPr lang="en-US" sz="2800" dirty="0"/>
              <a:t>Every component has a state object and a props object. </a:t>
            </a:r>
            <a:endParaRPr lang="en-US" sz="2800" dirty="0" smtClean="0"/>
          </a:p>
          <a:p>
            <a:pPr>
              <a:lnSpc>
                <a:spcPct val="150000"/>
              </a:lnSpc>
            </a:pPr>
            <a:r>
              <a:rPr lang="en-US" sz="2800" dirty="0" smtClean="0"/>
              <a:t>State </a:t>
            </a:r>
            <a:r>
              <a:rPr lang="en-US" sz="2800" dirty="0"/>
              <a:t>is set using </a:t>
            </a:r>
            <a:r>
              <a:rPr lang="en-US" sz="2800" dirty="0" smtClean="0"/>
              <a:t>the </a:t>
            </a:r>
            <a:r>
              <a:rPr lang="en-US" sz="2800" dirty="0" err="1" smtClean="0">
                <a:solidFill>
                  <a:srgbClr val="FF0000"/>
                </a:solidFill>
              </a:rPr>
              <a:t>setState</a:t>
            </a:r>
            <a:r>
              <a:rPr lang="en-US" sz="2800" dirty="0"/>
              <a:t> method. </a:t>
            </a:r>
            <a:endParaRPr lang="en-US" sz="2800" dirty="0" smtClean="0"/>
          </a:p>
          <a:p>
            <a:pPr>
              <a:lnSpc>
                <a:spcPct val="150000"/>
              </a:lnSpc>
            </a:pPr>
            <a:r>
              <a:rPr lang="en-US" sz="2800" dirty="0"/>
              <a:t> </a:t>
            </a:r>
            <a:r>
              <a:rPr lang="en-US" sz="2800" dirty="0" smtClean="0"/>
              <a:t>Calling</a:t>
            </a:r>
            <a:r>
              <a:rPr lang="en-US" sz="2800" dirty="0"/>
              <a:t> </a:t>
            </a:r>
            <a:r>
              <a:rPr lang="en-US" sz="2800" dirty="0" smtClean="0"/>
              <a:t> </a:t>
            </a:r>
            <a:r>
              <a:rPr lang="en-US" sz="2800" dirty="0" err="1" smtClean="0">
                <a:solidFill>
                  <a:srgbClr val="FF0000"/>
                </a:solidFill>
              </a:rPr>
              <a:t>setState</a:t>
            </a:r>
            <a:r>
              <a:rPr lang="en-US" sz="2800" dirty="0"/>
              <a:t> triggers UI </a:t>
            </a:r>
            <a:r>
              <a:rPr lang="en-US" sz="2800" dirty="0" smtClean="0"/>
              <a:t>updates.</a:t>
            </a:r>
          </a:p>
          <a:p>
            <a:pPr>
              <a:lnSpc>
                <a:spcPct val="150000"/>
              </a:lnSpc>
            </a:pPr>
            <a:r>
              <a:rPr lang="en-US" sz="2800" dirty="0" smtClean="0"/>
              <a:t> </a:t>
            </a:r>
            <a:r>
              <a:rPr lang="en-US" sz="2800" dirty="0" err="1" smtClean="0">
                <a:solidFill>
                  <a:srgbClr val="FF0000"/>
                </a:solidFill>
              </a:rPr>
              <a:t>getInitialState</a:t>
            </a:r>
            <a:r>
              <a:rPr lang="en-US" sz="2800" dirty="0"/>
              <a:t> </a:t>
            </a:r>
            <a:r>
              <a:rPr lang="en-US" sz="2800" dirty="0" smtClean="0"/>
              <a:t> method used to set initial state. </a:t>
            </a:r>
            <a:endParaRPr lang="en-US" sz="28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State</a:t>
            </a:r>
            <a:endParaRPr lang="en-US" b="1" dirty="0">
              <a:solidFill>
                <a:schemeClr val="accent2">
                  <a:lumMod val="75000"/>
                </a:schemeClr>
              </a:solidFill>
            </a:endParaRPr>
          </a:p>
        </p:txBody>
      </p:sp>
    </p:spTree>
    <p:extLst>
      <p:ext uri="{BB962C8B-B14F-4D97-AF65-F5344CB8AC3E}">
        <p14:creationId xmlns:p14="http://schemas.microsoft.com/office/powerpoint/2010/main" val="21125188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a:t>Within a component-tree, data should always flow down. </a:t>
            </a:r>
            <a:endParaRPr lang="en-US" sz="2800" dirty="0" smtClean="0"/>
          </a:p>
          <a:p>
            <a:endParaRPr lang="en-US" sz="2800" dirty="0" smtClean="0"/>
          </a:p>
          <a:p>
            <a:r>
              <a:rPr lang="en-US" sz="2800" dirty="0" smtClean="0"/>
              <a:t>A </a:t>
            </a:r>
            <a:r>
              <a:rPr lang="en-US" sz="2800" dirty="0"/>
              <a:t>parent-component should set the props of a child-component to pass any data from the parent to the child. </a:t>
            </a:r>
            <a:endParaRPr lang="en-US" sz="2800" dirty="0" smtClean="0"/>
          </a:p>
          <a:p>
            <a:endParaRPr lang="en-US" sz="2800" dirty="0" smtClean="0"/>
          </a:p>
          <a:p>
            <a:r>
              <a:rPr lang="en-US" sz="2800" dirty="0" smtClean="0"/>
              <a:t>This </a:t>
            </a:r>
            <a:r>
              <a:rPr lang="en-US" sz="2800" dirty="0"/>
              <a:t>is termed as the </a:t>
            </a:r>
            <a:r>
              <a:rPr lang="en-US" sz="2800" i="1" dirty="0">
                <a:solidFill>
                  <a:srgbClr val="FF0000"/>
                </a:solidFill>
              </a:rPr>
              <a:t>Owner-Owned</a:t>
            </a:r>
            <a:r>
              <a:rPr lang="en-US" sz="2800" dirty="0">
                <a:solidFill>
                  <a:srgbClr val="FF0000"/>
                </a:solidFill>
              </a:rPr>
              <a:t> pair. </a:t>
            </a:r>
            <a:endParaRPr lang="en-US" sz="2800" dirty="0" smtClean="0">
              <a:solidFill>
                <a:srgbClr val="FF0000"/>
              </a:solidFill>
            </a:endParaRPr>
          </a:p>
          <a:p>
            <a:endParaRPr lang="en-US" sz="2800" dirty="0">
              <a:solidFill>
                <a:srgbClr val="FF0000"/>
              </a:solidFill>
            </a:endParaRPr>
          </a:p>
          <a:p>
            <a:r>
              <a:rPr lang="en-US" sz="2800" dirty="0" smtClean="0"/>
              <a:t>user-events </a:t>
            </a:r>
            <a:r>
              <a:rPr lang="en-US" sz="2800" dirty="0"/>
              <a:t>(mouse, keyboard, touches) will always </a:t>
            </a:r>
            <a:r>
              <a:rPr lang="en-US" sz="2800" dirty="0">
                <a:solidFill>
                  <a:srgbClr val="FF0000"/>
                </a:solidFill>
              </a:rPr>
              <a:t>bubble up </a:t>
            </a:r>
            <a:r>
              <a:rPr lang="en-US" sz="2800" dirty="0"/>
              <a:t>from the child all the way to the root component, unless handled in </a:t>
            </a:r>
            <a:r>
              <a:rPr lang="en-US" sz="2800" dirty="0" smtClean="0"/>
              <a:t>between.</a:t>
            </a:r>
            <a:endParaRPr lang="en-US" sz="28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State</a:t>
            </a:r>
            <a:endParaRPr lang="en-US" b="1" dirty="0">
              <a:solidFill>
                <a:schemeClr val="accent2">
                  <a:lumMod val="75000"/>
                </a:schemeClr>
              </a:solidFill>
            </a:endParaRPr>
          </a:p>
        </p:txBody>
      </p:sp>
      <p:sp>
        <p:nvSpPr>
          <p:cNvPr id="2" name="Right Arrow 1"/>
          <p:cNvSpPr/>
          <p:nvPr/>
        </p:nvSpPr>
        <p:spPr>
          <a:xfrm>
            <a:off x="6248400" y="6019800"/>
            <a:ext cx="8382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4679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8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a:t>
            </a:r>
            <a:endParaRPr lang="en-US" b="1" dirty="0">
              <a:solidFill>
                <a:schemeClr val="accent2">
                  <a:lumMod val="75000"/>
                </a:schemeClr>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4" y="772526"/>
            <a:ext cx="8970921" cy="5221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3207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b="1" u="sng" dirty="0" smtClean="0">
                <a:hlinkClick r:id="rId3"/>
              </a:rPr>
              <a:t>Unidirectional </a:t>
            </a:r>
            <a:r>
              <a:rPr lang="en-US" sz="2800" b="1" u="sng" dirty="0">
                <a:hlinkClick r:id="rId3"/>
              </a:rPr>
              <a:t>Data Flow</a:t>
            </a:r>
            <a:endParaRPr lang="en-US" sz="2800" b="1" dirty="0"/>
          </a:p>
          <a:p>
            <a:r>
              <a:rPr lang="en-US" sz="2800" dirty="0"/>
              <a:t>In React, application data flows </a:t>
            </a:r>
            <a:r>
              <a:rPr lang="en-US" sz="2800" dirty="0" err="1">
                <a:solidFill>
                  <a:srgbClr val="FF0000"/>
                </a:solidFill>
              </a:rPr>
              <a:t>unidirectionally</a:t>
            </a:r>
            <a:r>
              <a:rPr lang="en-US" sz="2800" dirty="0">
                <a:solidFill>
                  <a:srgbClr val="FF0000"/>
                </a:solidFill>
              </a:rPr>
              <a:t> </a:t>
            </a:r>
            <a:r>
              <a:rPr lang="en-US" sz="2800" dirty="0"/>
              <a:t>via the state and </a:t>
            </a:r>
            <a:r>
              <a:rPr lang="en-US" sz="2800" dirty="0" smtClean="0"/>
              <a:t>props objects</a:t>
            </a:r>
            <a:r>
              <a:rPr lang="en-US" sz="2800" dirty="0"/>
              <a:t>, as opposed to the two-way binding of libraries like Angular. </a:t>
            </a:r>
            <a:endParaRPr lang="en-US" sz="2800" dirty="0" smtClean="0"/>
          </a:p>
          <a:p>
            <a:r>
              <a:rPr lang="en-US" sz="2800" dirty="0" smtClean="0"/>
              <a:t>In </a:t>
            </a:r>
            <a:r>
              <a:rPr lang="en-US" sz="2800" dirty="0"/>
              <a:t>a multi component </a:t>
            </a:r>
            <a:r>
              <a:rPr lang="en-US" sz="2800" dirty="0" err="1"/>
              <a:t>heirachy</a:t>
            </a:r>
            <a:r>
              <a:rPr lang="en-US" sz="2800" dirty="0"/>
              <a:t>, a common parent component should manage the state and pass it down the chain via props.</a:t>
            </a:r>
          </a:p>
          <a:p>
            <a:r>
              <a:rPr lang="en-US" sz="2800" dirty="0" smtClean="0"/>
              <a:t>state </a:t>
            </a:r>
            <a:r>
              <a:rPr lang="en-US" sz="2800" dirty="0"/>
              <a:t>should be updated using the </a:t>
            </a:r>
            <a:r>
              <a:rPr lang="en-US" sz="2800" dirty="0" err="1"/>
              <a:t>setState</a:t>
            </a:r>
            <a:r>
              <a:rPr lang="en-US" sz="2800" dirty="0"/>
              <a:t> method to ensure that a UI refresh will </a:t>
            </a:r>
            <a:r>
              <a:rPr lang="en-US" sz="2800" dirty="0" smtClean="0"/>
              <a:t>occur.</a:t>
            </a:r>
          </a:p>
          <a:p>
            <a:r>
              <a:rPr lang="en-US" sz="2800" dirty="0" smtClean="0"/>
              <a:t>The </a:t>
            </a:r>
            <a:r>
              <a:rPr lang="en-US" sz="2800" dirty="0"/>
              <a:t>resulting values should be passed down to child components using attributes that are accessible in said children </a:t>
            </a:r>
            <a:r>
              <a:rPr lang="en-US" sz="2800" dirty="0" smtClean="0"/>
              <a:t>via </a:t>
            </a:r>
            <a:r>
              <a:rPr lang="en-US" sz="2800" dirty="0" err="1" smtClean="0"/>
              <a:t>this.props</a:t>
            </a:r>
            <a:r>
              <a:rPr lang="en-US" sz="2800" dirty="0"/>
              <a:t>.</a:t>
            </a: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State</a:t>
            </a:r>
            <a:endParaRPr lang="en-US" b="1" dirty="0">
              <a:solidFill>
                <a:schemeClr val="accent2">
                  <a:lumMod val="75000"/>
                </a:schemeClr>
              </a:solidFill>
            </a:endParaRPr>
          </a:p>
        </p:txBody>
      </p:sp>
    </p:spTree>
    <p:extLst>
      <p:ext uri="{BB962C8B-B14F-4D97-AF65-F5344CB8AC3E}">
        <p14:creationId xmlns:p14="http://schemas.microsoft.com/office/powerpoint/2010/main" val="2543933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b="1" dirty="0"/>
              <a:t>Simple</a:t>
            </a:r>
          </a:p>
          <a:p>
            <a:pPr lvl="1"/>
            <a:r>
              <a:rPr lang="en-US" sz="2400" dirty="0" smtClean="0"/>
              <a:t>React </a:t>
            </a:r>
            <a:r>
              <a:rPr lang="en-US" sz="2400" dirty="0"/>
              <a:t>will automatically manage all UI updates when </a:t>
            </a:r>
            <a:r>
              <a:rPr lang="en-US" sz="2400" dirty="0" smtClean="0"/>
              <a:t> </a:t>
            </a:r>
            <a:r>
              <a:rPr lang="en-US" sz="2400" dirty="0"/>
              <a:t>underlying data changes</a:t>
            </a:r>
            <a:r>
              <a:rPr lang="en-US" sz="2400" dirty="0" smtClean="0"/>
              <a:t>.</a:t>
            </a:r>
          </a:p>
          <a:p>
            <a:pPr lvl="1"/>
            <a:endParaRPr lang="en-US" sz="2400" dirty="0"/>
          </a:p>
          <a:p>
            <a:r>
              <a:rPr lang="en-US" sz="2800" b="1" dirty="0"/>
              <a:t>Declarative</a:t>
            </a:r>
          </a:p>
          <a:p>
            <a:pPr lvl="1"/>
            <a:r>
              <a:rPr lang="en-US" sz="2400" dirty="0"/>
              <a:t>When the data changes, React conceptually hits the "refresh" button, and knows to only update the changed parts</a:t>
            </a:r>
            <a:r>
              <a:rPr lang="en-US" sz="2400" dirty="0" smtClean="0"/>
              <a:t>.</a:t>
            </a:r>
          </a:p>
          <a:p>
            <a:pPr lvl="1"/>
            <a:endParaRPr lang="en-US" sz="2400" dirty="0"/>
          </a:p>
          <a:p>
            <a:r>
              <a:rPr lang="en-US" sz="2800" b="1" dirty="0"/>
              <a:t>Build </a:t>
            </a:r>
            <a:r>
              <a:rPr lang="en-US" sz="2800" b="1" dirty="0" err="1"/>
              <a:t>Composable</a:t>
            </a:r>
            <a:r>
              <a:rPr lang="en-US" sz="2800" b="1" dirty="0"/>
              <a:t> </a:t>
            </a:r>
            <a:r>
              <a:rPr lang="en-US" sz="2800" b="1" dirty="0" smtClean="0"/>
              <a:t>Components (DRY) &amp; Testable</a:t>
            </a:r>
          </a:p>
          <a:p>
            <a:endParaRPr lang="en-US" sz="2800" b="1" dirty="0"/>
          </a:p>
          <a:p>
            <a:pPr lvl="1"/>
            <a:r>
              <a:rPr lang="en-US" sz="2400" dirty="0"/>
              <a:t>React is all about building reusable </a:t>
            </a:r>
            <a:r>
              <a:rPr lang="en-US" sz="2400" dirty="0" smtClean="0"/>
              <a:t>components  with encapsulation to make </a:t>
            </a:r>
            <a:r>
              <a:rPr lang="en-US" sz="2400" dirty="0"/>
              <a:t>code </a:t>
            </a:r>
            <a:r>
              <a:rPr lang="en-US" sz="2400" dirty="0" smtClean="0"/>
              <a:t>reusable, testable (jest)  and makes separation of concern.</a:t>
            </a:r>
            <a:endParaRPr lang="en-US" sz="2400" dirty="0"/>
          </a:p>
          <a:p>
            <a:pPr marL="0" indent="0">
              <a:buNone/>
            </a:pPr>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Why React?</a:t>
            </a:r>
            <a:endParaRPr lang="en-US" b="1" dirty="0">
              <a:solidFill>
                <a:schemeClr val="accent2">
                  <a:lumMod val="75000"/>
                </a:schemeClr>
              </a:solidFill>
            </a:endParaRPr>
          </a:p>
        </p:txBody>
      </p:sp>
    </p:spTree>
    <p:extLst>
      <p:ext uri="{BB962C8B-B14F-4D97-AF65-F5344CB8AC3E}">
        <p14:creationId xmlns:p14="http://schemas.microsoft.com/office/powerpoint/2010/main" val="28096805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b="1" dirty="0">
                <a:solidFill>
                  <a:srgbClr val="FF0000"/>
                </a:solidFill>
              </a:rPr>
              <a:t>The ref String Attribute</a:t>
            </a:r>
          </a:p>
          <a:p>
            <a:endParaRPr lang="en-US" sz="2800" dirty="0" smtClean="0"/>
          </a:p>
          <a:p>
            <a:r>
              <a:rPr lang="en-US" sz="2800" dirty="0" smtClean="0"/>
              <a:t>React </a:t>
            </a:r>
            <a:r>
              <a:rPr lang="en-US" sz="2800" dirty="0"/>
              <a:t>supports a very special property that </a:t>
            </a:r>
            <a:r>
              <a:rPr lang="en-US" sz="2800" dirty="0" smtClean="0"/>
              <a:t> can be  attached  </a:t>
            </a:r>
            <a:r>
              <a:rPr lang="en-US" sz="2800" dirty="0"/>
              <a:t>to any component that is output from render(). </a:t>
            </a:r>
            <a:endParaRPr lang="en-US" sz="2800" dirty="0" smtClean="0"/>
          </a:p>
          <a:p>
            <a:endParaRPr lang="en-US" sz="2800" dirty="0" smtClean="0"/>
          </a:p>
          <a:p>
            <a:r>
              <a:rPr lang="en-US" sz="2800" dirty="0" smtClean="0"/>
              <a:t>This </a:t>
            </a:r>
            <a:r>
              <a:rPr lang="en-US" sz="2800" dirty="0"/>
              <a:t>special property allows </a:t>
            </a:r>
            <a:r>
              <a:rPr lang="en-US" sz="2800" dirty="0" smtClean="0"/>
              <a:t> </a:t>
            </a:r>
            <a:r>
              <a:rPr lang="en-US" sz="2800" dirty="0"/>
              <a:t>to refer to the corresponding </a:t>
            </a:r>
            <a:r>
              <a:rPr lang="en-US" sz="2800" dirty="0" smtClean="0"/>
              <a:t> </a:t>
            </a:r>
            <a:r>
              <a:rPr lang="en-US" sz="2800" b="1" dirty="0" smtClean="0"/>
              <a:t>backing </a:t>
            </a:r>
            <a:r>
              <a:rPr lang="en-US" sz="2800" b="1" dirty="0"/>
              <a:t>instance</a:t>
            </a:r>
            <a:r>
              <a:rPr lang="en-US" sz="2800" dirty="0"/>
              <a:t> of anything returned from render(). It is always guaranteed to be the proper instance, at any point in time</a:t>
            </a:r>
            <a:r>
              <a:rPr lang="en-US" sz="2800" dirty="0" smtClean="0"/>
              <a:t>.</a:t>
            </a:r>
            <a:endParaRPr lang="en-US" sz="28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ref  </a:t>
            </a:r>
            <a:endParaRPr lang="en-US" b="1" dirty="0">
              <a:solidFill>
                <a:schemeClr val="accent2">
                  <a:lumMod val="75000"/>
                </a:schemeClr>
              </a:solidFill>
            </a:endParaRPr>
          </a:p>
        </p:txBody>
      </p:sp>
    </p:spTree>
    <p:extLst>
      <p:ext uri="{BB962C8B-B14F-4D97-AF65-F5344CB8AC3E}">
        <p14:creationId xmlns:p14="http://schemas.microsoft.com/office/powerpoint/2010/main" val="24765674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b="1" dirty="0">
                <a:solidFill>
                  <a:srgbClr val="FF0000"/>
                </a:solidFill>
              </a:rPr>
              <a:t>The ref String Attribute</a:t>
            </a:r>
          </a:p>
          <a:p>
            <a:pPr marL="0" lvl="0" indent="0">
              <a:buNone/>
            </a:pPr>
            <a:endParaRPr lang="en-US" sz="2800" dirty="0"/>
          </a:p>
          <a:p>
            <a:pPr marL="0" lvl="0" indent="0">
              <a:buNone/>
            </a:pPr>
            <a:r>
              <a:rPr lang="en-US" sz="2800" dirty="0"/>
              <a:t>Assign a ref attribute to anything returned from render such as:</a:t>
            </a:r>
          </a:p>
          <a:p>
            <a:pPr lvl="0"/>
            <a:r>
              <a:rPr lang="en-US" sz="2800" dirty="0"/>
              <a:t>&lt;input ref="</a:t>
            </a:r>
            <a:r>
              <a:rPr lang="en-US" sz="2800" dirty="0" err="1"/>
              <a:t>myInput</a:t>
            </a:r>
            <a:r>
              <a:rPr lang="en-US" sz="2800" dirty="0"/>
              <a:t>" /&gt; In some other code (typically event handler code), access the </a:t>
            </a:r>
            <a:r>
              <a:rPr lang="en-US" sz="2800" b="1" dirty="0"/>
              <a:t>backing instance</a:t>
            </a:r>
            <a:r>
              <a:rPr lang="en-US" sz="2800" dirty="0"/>
              <a:t> </a:t>
            </a:r>
            <a:r>
              <a:rPr lang="en-US" sz="2800" dirty="0" smtClean="0"/>
              <a:t>via </a:t>
            </a:r>
            <a:r>
              <a:rPr lang="en-US" sz="2800" dirty="0" err="1" smtClean="0">
                <a:solidFill>
                  <a:srgbClr val="FF0000"/>
                </a:solidFill>
              </a:rPr>
              <a:t>this.refs</a:t>
            </a:r>
            <a:r>
              <a:rPr lang="en-US" sz="2800" dirty="0"/>
              <a:t> as in</a:t>
            </a:r>
            <a:r>
              <a:rPr lang="en-US" sz="2800" dirty="0" smtClean="0"/>
              <a:t>:</a:t>
            </a:r>
          </a:p>
          <a:p>
            <a:pPr lvl="0"/>
            <a:endParaRPr lang="en-US" sz="2800" dirty="0"/>
          </a:p>
          <a:p>
            <a:r>
              <a:rPr lang="en-US" sz="2800" dirty="0" err="1"/>
              <a:t>this.refs.myInput</a:t>
            </a:r>
            <a:r>
              <a:rPr lang="en-US" sz="2800" dirty="0"/>
              <a:t> </a:t>
            </a:r>
            <a:r>
              <a:rPr lang="en-US" sz="2800" dirty="0" smtClean="0"/>
              <a:t> : can </a:t>
            </a:r>
            <a:r>
              <a:rPr lang="en-US" sz="2800" dirty="0"/>
              <a:t>access the component's DOM node </a:t>
            </a:r>
            <a:r>
              <a:rPr lang="en-US" sz="2800" dirty="0" smtClean="0"/>
              <a:t>directly</a:t>
            </a:r>
          </a:p>
          <a:p>
            <a:pPr marL="0" indent="0">
              <a:buNone/>
            </a:pPr>
            <a:r>
              <a:rPr lang="en-US" sz="2800" dirty="0" smtClean="0"/>
              <a:t> 	</a:t>
            </a:r>
            <a:r>
              <a:rPr lang="en-US" sz="2800" dirty="0" err="1" smtClean="0">
                <a:solidFill>
                  <a:srgbClr val="FF0000"/>
                </a:solidFill>
              </a:rPr>
              <a:t>React.findDOMNode</a:t>
            </a:r>
            <a:r>
              <a:rPr lang="en-US" sz="2800" dirty="0" smtClean="0">
                <a:solidFill>
                  <a:srgbClr val="FF0000"/>
                </a:solidFill>
              </a:rPr>
              <a:t>(</a:t>
            </a:r>
            <a:r>
              <a:rPr lang="en-US" sz="2800" dirty="0" err="1" smtClean="0">
                <a:solidFill>
                  <a:srgbClr val="FF0000"/>
                </a:solidFill>
              </a:rPr>
              <a:t>this.refs.myInput</a:t>
            </a:r>
            <a:r>
              <a:rPr lang="en-US" sz="2800" dirty="0">
                <a:solidFill>
                  <a:srgbClr val="FF0000"/>
                </a:solidFill>
              </a:rPr>
              <a:t>).</a:t>
            </a: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ref  </a:t>
            </a:r>
            <a:endParaRPr lang="en-US" b="1" dirty="0">
              <a:solidFill>
                <a:schemeClr val="accent2">
                  <a:lumMod val="75000"/>
                </a:schemeClr>
              </a:solidFill>
            </a:endParaRPr>
          </a:p>
        </p:txBody>
      </p:sp>
      <p:sp>
        <p:nvSpPr>
          <p:cNvPr id="2" name="Right Arrow 1"/>
          <p:cNvSpPr/>
          <p:nvPr/>
        </p:nvSpPr>
        <p:spPr>
          <a:xfrm>
            <a:off x="5943600" y="6248400"/>
            <a:ext cx="533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703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b="1" dirty="0">
                <a:solidFill>
                  <a:srgbClr val="FF0000"/>
                </a:solidFill>
              </a:rPr>
              <a:t>The ref String Attribute</a:t>
            </a:r>
          </a:p>
          <a:p>
            <a:pPr marL="0" lvl="0" indent="0">
              <a:buNone/>
            </a:pPr>
            <a:r>
              <a:rPr lang="en-US" sz="2800" dirty="0"/>
              <a:t>render: function() {   </a:t>
            </a:r>
            <a:endParaRPr lang="en-US" sz="2800" dirty="0" smtClean="0"/>
          </a:p>
          <a:p>
            <a:pPr marL="0" lvl="0" indent="0">
              <a:buNone/>
            </a:pPr>
            <a:r>
              <a:rPr lang="en-US" sz="2800" dirty="0" smtClean="0"/>
              <a:t> </a:t>
            </a:r>
            <a:r>
              <a:rPr lang="en-US" sz="2800" dirty="0"/>
              <a:t>return (     </a:t>
            </a:r>
            <a:endParaRPr lang="en-US" sz="2800" dirty="0" smtClean="0"/>
          </a:p>
          <a:p>
            <a:pPr marL="0" lvl="0" indent="0">
              <a:buNone/>
            </a:pPr>
            <a:r>
              <a:rPr lang="en-US" sz="2800" dirty="0" smtClean="0"/>
              <a:t> </a:t>
            </a:r>
            <a:r>
              <a:rPr lang="en-US" sz="2800" dirty="0"/>
              <a:t>&lt;</a:t>
            </a:r>
            <a:r>
              <a:rPr lang="en-US" sz="2800" dirty="0" err="1"/>
              <a:t>TextInput</a:t>
            </a:r>
            <a:r>
              <a:rPr lang="en-US" sz="2800" dirty="0"/>
              <a:t>      </a:t>
            </a:r>
            <a:endParaRPr lang="en-US" sz="2800" dirty="0" smtClean="0"/>
          </a:p>
          <a:p>
            <a:pPr marL="0" lvl="0" indent="0">
              <a:buNone/>
            </a:pPr>
            <a:r>
              <a:rPr lang="en-US" sz="2800" dirty="0" smtClean="0"/>
              <a:t>  </a:t>
            </a:r>
            <a:r>
              <a:rPr lang="en-US" sz="2800" dirty="0"/>
              <a:t>ref={function(input) {     </a:t>
            </a:r>
            <a:endParaRPr lang="en-US" sz="2800" dirty="0" smtClean="0"/>
          </a:p>
          <a:p>
            <a:pPr marL="0" lvl="0" indent="0">
              <a:buNone/>
            </a:pPr>
            <a:r>
              <a:rPr lang="en-US" sz="2800" dirty="0" smtClean="0"/>
              <a:t>     </a:t>
            </a:r>
            <a:r>
              <a:rPr lang="en-US" sz="2800" dirty="0"/>
              <a:t>if (input != null) {          </a:t>
            </a:r>
            <a:endParaRPr lang="en-US" sz="2800" dirty="0" smtClean="0"/>
          </a:p>
          <a:p>
            <a:pPr marL="0" lvl="0" indent="0">
              <a:buNone/>
            </a:pPr>
            <a:r>
              <a:rPr lang="en-US" sz="2800" dirty="0"/>
              <a:t>	</a:t>
            </a:r>
            <a:r>
              <a:rPr lang="en-US" sz="2800" dirty="0" smtClean="0"/>
              <a:t>  </a:t>
            </a:r>
            <a:r>
              <a:rPr lang="en-US" sz="2800" dirty="0" err="1"/>
              <a:t>input.focus</a:t>
            </a:r>
            <a:r>
              <a:rPr lang="en-US" sz="2800" dirty="0"/>
              <a:t>();     </a:t>
            </a:r>
            <a:endParaRPr lang="en-US" sz="2800" dirty="0" smtClean="0"/>
          </a:p>
          <a:p>
            <a:pPr marL="0" lvl="0" indent="0">
              <a:buNone/>
            </a:pPr>
            <a:r>
              <a:rPr lang="en-US" sz="2800" dirty="0" smtClean="0"/>
              <a:t>     </a:t>
            </a:r>
            <a:r>
              <a:rPr lang="en-US" sz="2800" dirty="0"/>
              <a:t>}   </a:t>
            </a:r>
            <a:endParaRPr lang="en-US" sz="2800" dirty="0" smtClean="0"/>
          </a:p>
          <a:p>
            <a:pPr marL="0" lvl="0" indent="0">
              <a:buNone/>
            </a:pPr>
            <a:r>
              <a:rPr lang="en-US" sz="2800" dirty="0" smtClean="0"/>
              <a:t>    </a:t>
            </a:r>
            <a:r>
              <a:rPr lang="en-US" sz="2800" dirty="0"/>
              <a:t>}} /&gt;  </a:t>
            </a:r>
            <a:endParaRPr lang="en-US" sz="2800" dirty="0" smtClean="0"/>
          </a:p>
          <a:p>
            <a:pPr marL="0" lvl="0" indent="0">
              <a:buNone/>
            </a:pPr>
            <a:r>
              <a:rPr lang="en-US" sz="2800" dirty="0" smtClean="0"/>
              <a:t>  );</a:t>
            </a:r>
          </a:p>
          <a:p>
            <a:pPr marL="0" lvl="0" indent="0">
              <a:buNone/>
            </a:pPr>
            <a:r>
              <a:rPr lang="en-US" sz="2800" dirty="0" smtClean="0"/>
              <a:t>},   							</a:t>
            </a:r>
            <a:r>
              <a:rPr lang="en-US" sz="2800" dirty="0" smtClean="0">
                <a:solidFill>
                  <a:srgbClr val="FF0000"/>
                </a:solidFill>
              </a:rPr>
              <a:t>(refddemo.html)</a:t>
            </a:r>
            <a:endParaRPr lang="en-US" sz="2800" dirty="0">
              <a:solidFill>
                <a:srgbClr val="FF0000"/>
              </a:solidFill>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ref  </a:t>
            </a:r>
            <a:endParaRPr lang="en-US" b="1" dirty="0">
              <a:solidFill>
                <a:schemeClr val="accent2">
                  <a:lumMod val="75000"/>
                </a:schemeClr>
              </a:solidFill>
            </a:endParaRPr>
          </a:p>
        </p:txBody>
      </p:sp>
      <p:sp>
        <p:nvSpPr>
          <p:cNvPr id="3" name="Down Arrow 2"/>
          <p:cNvSpPr/>
          <p:nvPr/>
        </p:nvSpPr>
        <p:spPr>
          <a:xfrm rot="3069260">
            <a:off x="3271977" y="3092155"/>
            <a:ext cx="637309"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2793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smtClean="0"/>
              <a:t> </a:t>
            </a:r>
            <a:r>
              <a:rPr lang="en-US" sz="2800" dirty="0"/>
              <a:t>create the intermediate-DOM in render(), </a:t>
            </a:r>
            <a:r>
              <a:rPr lang="en-US" sz="2800" dirty="0" smtClean="0"/>
              <a:t>to </a:t>
            </a:r>
            <a:r>
              <a:rPr lang="en-US" sz="2800" dirty="0"/>
              <a:t>assign a </a:t>
            </a:r>
            <a:r>
              <a:rPr lang="en-US" sz="2800" b="1" dirty="0" smtClean="0">
                <a:solidFill>
                  <a:srgbClr val="FF0000"/>
                </a:solidFill>
              </a:rPr>
              <a:t>ref </a:t>
            </a:r>
            <a:r>
              <a:rPr lang="en-US" sz="2800" dirty="0" smtClean="0"/>
              <a:t>property </a:t>
            </a:r>
            <a:r>
              <a:rPr lang="en-US" sz="2800" dirty="0"/>
              <a:t>to a child </a:t>
            </a:r>
            <a:r>
              <a:rPr lang="en-US" sz="2800" dirty="0" smtClean="0"/>
              <a:t>component then </a:t>
            </a:r>
            <a:r>
              <a:rPr lang="en-US" sz="2800" dirty="0"/>
              <a:t>refer to it from the parent using </a:t>
            </a:r>
            <a:r>
              <a:rPr lang="en-US" sz="2800" dirty="0" smtClean="0"/>
              <a:t>the </a:t>
            </a:r>
            <a:r>
              <a:rPr lang="en-US" sz="2800" dirty="0" smtClean="0">
                <a:solidFill>
                  <a:srgbClr val="FF0000"/>
                </a:solidFill>
              </a:rPr>
              <a:t>refs</a:t>
            </a:r>
            <a:r>
              <a:rPr lang="en-US" sz="2800" dirty="0">
                <a:solidFill>
                  <a:srgbClr val="FF0000"/>
                </a:solidFill>
              </a:rPr>
              <a:t> </a:t>
            </a:r>
            <a:r>
              <a:rPr lang="en-US" sz="2800" dirty="0"/>
              <a:t>property. </a:t>
            </a:r>
            <a:endParaRPr lang="en-US" sz="2800" dirty="0" smtClean="0"/>
          </a:p>
          <a:p>
            <a:pPr marL="0" indent="0">
              <a:buNone/>
            </a:pPr>
            <a:endParaRPr lang="en-US" sz="2800" dirty="0"/>
          </a:p>
          <a:p>
            <a:pPr marL="0" indent="0">
              <a:buNone/>
            </a:pPr>
            <a:r>
              <a:rPr lang="en-US" sz="2800" dirty="0"/>
              <a:t>render: function(){ // Set a ref </a:t>
            </a:r>
            <a:endParaRPr lang="en-US" sz="2800" dirty="0" smtClean="0"/>
          </a:p>
          <a:p>
            <a:pPr marL="0" indent="0">
              <a:buNone/>
            </a:pPr>
            <a:r>
              <a:rPr lang="en-US" sz="2800" dirty="0" smtClean="0"/>
              <a:t>return (</a:t>
            </a:r>
          </a:p>
          <a:p>
            <a:pPr marL="0" indent="0">
              <a:buNone/>
            </a:pPr>
            <a:r>
              <a:rPr lang="en-US" sz="2800" dirty="0"/>
              <a:t>	</a:t>
            </a:r>
            <a:r>
              <a:rPr lang="en-US" sz="2800" dirty="0" smtClean="0"/>
              <a:t>&lt;</a:t>
            </a:r>
            <a:r>
              <a:rPr lang="en-US" sz="2800" dirty="0"/>
              <a:t>div&gt; &lt;span ref="counter" </a:t>
            </a:r>
            <a:r>
              <a:rPr lang="en-US" sz="2800" dirty="0" smtClean="0"/>
              <a:t>   </a:t>
            </a:r>
          </a:p>
          <a:p>
            <a:pPr marL="0" indent="0">
              <a:buNone/>
            </a:pPr>
            <a:r>
              <a:rPr lang="en-US" sz="2800"/>
              <a:t> </a:t>
            </a:r>
            <a:r>
              <a:rPr lang="en-US" sz="2800" smtClean="0"/>
              <a:t>         class</a:t>
            </a:r>
            <a:r>
              <a:rPr lang="en-US" sz="2800" dirty="0"/>
              <a:t>="count"&gt;{</a:t>
            </a:r>
            <a:r>
              <a:rPr lang="en-US" sz="2800" dirty="0" err="1"/>
              <a:t>this.state.count</a:t>
            </a:r>
            <a:r>
              <a:rPr lang="en-US" sz="2800" dirty="0"/>
              <a:t>}&lt;/span&gt; &lt;/div&gt;; </a:t>
            </a:r>
            <a:endParaRPr lang="en-US" sz="2800" dirty="0" smtClean="0"/>
          </a:p>
          <a:p>
            <a:pPr marL="0" indent="0">
              <a:buNone/>
            </a:pPr>
            <a:r>
              <a:rPr lang="en-US" sz="2800" dirty="0" smtClean="0"/>
              <a:t>)}</a:t>
            </a:r>
          </a:p>
          <a:p>
            <a:pPr marL="0" indent="0">
              <a:buNone/>
            </a:pPr>
            <a:r>
              <a:rPr lang="en-US" sz="2800" dirty="0" smtClean="0"/>
              <a:t> </a:t>
            </a:r>
            <a:r>
              <a:rPr lang="en-US" sz="2800" dirty="0" err="1"/>
              <a:t>handleMouseDown</a:t>
            </a:r>
            <a:r>
              <a:rPr lang="en-US" sz="2800" dirty="0"/>
              <a:t>: function(){ // Use the ref console.log(</a:t>
            </a:r>
            <a:r>
              <a:rPr lang="en-US" sz="2800" dirty="0" err="1"/>
              <a:t>this.refs.counter.innerHTML</a:t>
            </a:r>
            <a:r>
              <a:rPr lang="en-US" sz="2800" dirty="0"/>
              <a:t>); </a:t>
            </a:r>
            <a:endParaRPr lang="en-US" sz="2800" dirty="0" smtClean="0"/>
          </a:p>
          <a:p>
            <a:pPr marL="0" indent="0">
              <a:buNone/>
            </a:pPr>
            <a:r>
              <a:rPr lang="en-US" sz="2800" dirty="0" smtClean="0"/>
              <a:t>},</a:t>
            </a:r>
            <a:endParaRPr lang="en-US" sz="28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ref </a:t>
            </a:r>
            <a:endParaRPr lang="en-US" b="1" dirty="0">
              <a:solidFill>
                <a:schemeClr val="accent2">
                  <a:lumMod val="75000"/>
                </a:schemeClr>
              </a:solidFill>
            </a:endParaRPr>
          </a:p>
        </p:txBody>
      </p:sp>
    </p:spTree>
    <p:extLst>
      <p:ext uri="{BB962C8B-B14F-4D97-AF65-F5344CB8AC3E}">
        <p14:creationId xmlns:p14="http://schemas.microsoft.com/office/powerpoint/2010/main" val="40401825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b="1" dirty="0">
                <a:solidFill>
                  <a:srgbClr val="FF0000"/>
                </a:solidFill>
              </a:rPr>
              <a:t>The ref Callback Attribute</a:t>
            </a:r>
          </a:p>
          <a:p>
            <a:r>
              <a:rPr lang="en-US" sz="2800" dirty="0"/>
              <a:t>The ref attribute can be a callback function instead of a name. </a:t>
            </a:r>
            <a:endParaRPr lang="en-US" sz="2800" dirty="0" smtClean="0"/>
          </a:p>
          <a:p>
            <a:endParaRPr lang="en-US" sz="2800" dirty="0" smtClean="0"/>
          </a:p>
          <a:p>
            <a:r>
              <a:rPr lang="en-US" sz="2800" dirty="0" smtClean="0"/>
              <a:t>This </a:t>
            </a:r>
            <a:r>
              <a:rPr lang="en-US" sz="2800" dirty="0"/>
              <a:t>callback will be executed immediately after the component is mounted. </a:t>
            </a:r>
            <a:endParaRPr lang="en-US" sz="2800" dirty="0" smtClean="0"/>
          </a:p>
          <a:p>
            <a:endParaRPr lang="en-US" sz="2800" dirty="0"/>
          </a:p>
          <a:p>
            <a:r>
              <a:rPr lang="en-US" sz="2800" dirty="0" smtClean="0"/>
              <a:t>The </a:t>
            </a:r>
            <a:r>
              <a:rPr lang="en-US" sz="2800" dirty="0"/>
              <a:t>referenced component will be passed in as a parameter, and the callback function may use the component immediately, or save the reference for future use (or both).</a:t>
            </a: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ref </a:t>
            </a:r>
            <a:endParaRPr lang="en-US" b="1" dirty="0">
              <a:solidFill>
                <a:schemeClr val="accent2">
                  <a:lumMod val="75000"/>
                </a:schemeClr>
              </a:solidFill>
            </a:endParaRPr>
          </a:p>
        </p:txBody>
      </p:sp>
      <p:sp>
        <p:nvSpPr>
          <p:cNvPr id="2" name="Right Arrow 1"/>
          <p:cNvSpPr/>
          <p:nvPr/>
        </p:nvSpPr>
        <p:spPr>
          <a:xfrm>
            <a:off x="4572000" y="6019800"/>
            <a:ext cx="609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3802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dirty="0" smtClean="0">
                <a:solidFill>
                  <a:srgbClr val="FF0000"/>
                </a:solidFill>
              </a:rPr>
              <a:t>React </a:t>
            </a:r>
            <a:r>
              <a:rPr lang="en-US" sz="2800" dirty="0" err="1" smtClean="0">
                <a:solidFill>
                  <a:srgbClr val="FF0000"/>
                </a:solidFill>
              </a:rPr>
              <a:t>Addons</a:t>
            </a:r>
            <a:endParaRPr lang="en-US" sz="2800" dirty="0" smtClean="0">
              <a:solidFill>
                <a:srgbClr val="FF0000"/>
              </a:solidFill>
            </a:endParaRPr>
          </a:p>
          <a:p>
            <a:pPr marL="0" indent="0">
              <a:buNone/>
            </a:pPr>
            <a:endParaRPr lang="en-US" sz="2800" dirty="0">
              <a:solidFill>
                <a:srgbClr val="FF0000"/>
              </a:solidFill>
            </a:endParaRPr>
          </a:p>
          <a:p>
            <a:pPr marL="0" indent="0">
              <a:buNone/>
            </a:pPr>
            <a:r>
              <a:rPr lang="en-US" sz="2800" dirty="0">
                <a:solidFill>
                  <a:srgbClr val="FF0000"/>
                </a:solidFill>
                <a:hlinkClick r:id="rId3"/>
              </a:rPr>
              <a:t>https://</a:t>
            </a:r>
            <a:r>
              <a:rPr lang="en-US" sz="2800" dirty="0" smtClean="0">
                <a:solidFill>
                  <a:srgbClr val="FF0000"/>
                </a:solidFill>
                <a:hlinkClick r:id="rId3"/>
              </a:rPr>
              <a:t>github.com/STRML/react-addons</a:t>
            </a:r>
            <a:endParaRPr lang="en-US" sz="2800" dirty="0" smtClean="0">
              <a:solidFill>
                <a:srgbClr val="FF0000"/>
              </a:solidFill>
            </a:endParaRPr>
          </a:p>
          <a:p>
            <a:pPr marL="0" indent="0">
              <a:buNone/>
            </a:pPr>
            <a:endParaRPr lang="en-US" sz="2800" dirty="0">
              <a:solidFill>
                <a:srgbClr val="FF0000"/>
              </a:solidFill>
            </a:endParaRPr>
          </a:p>
          <a:p>
            <a:pPr marL="0" indent="0">
              <a:buNone/>
            </a:pPr>
            <a:endParaRPr lang="en-US" sz="2800" dirty="0" smtClean="0">
              <a:solidFill>
                <a:srgbClr val="FF0000"/>
              </a:solidFill>
            </a:endParaRPr>
          </a:p>
          <a:p>
            <a:pPr marL="0" indent="0">
              <a:buNone/>
            </a:pPr>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a:t>
            </a:r>
            <a:endParaRPr lang="en-US" b="1" dirty="0">
              <a:solidFill>
                <a:schemeClr val="accent2">
                  <a:lumMod val="75000"/>
                </a:schemeClr>
              </a:solidFill>
            </a:endParaRPr>
          </a:p>
        </p:txBody>
      </p:sp>
    </p:spTree>
    <p:extLst>
      <p:ext uri="{BB962C8B-B14F-4D97-AF65-F5344CB8AC3E}">
        <p14:creationId xmlns:p14="http://schemas.microsoft.com/office/powerpoint/2010/main" val="26544587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dirty="0" smtClean="0">
                <a:solidFill>
                  <a:srgbClr val="FF0000"/>
                </a:solidFill>
              </a:rPr>
              <a:t>Two way data binding   </a:t>
            </a:r>
            <a:r>
              <a:rPr lang="en-US" sz="2800" b="1" dirty="0" smtClean="0">
                <a:solidFill>
                  <a:srgbClr val="FF0000"/>
                </a:solidFill>
              </a:rPr>
              <a:t>without</a:t>
            </a:r>
            <a:r>
              <a:rPr lang="en-US" sz="2800" dirty="0" smtClean="0">
                <a:solidFill>
                  <a:srgbClr val="FF0000"/>
                </a:solidFill>
              </a:rPr>
              <a:t>  </a:t>
            </a:r>
            <a:r>
              <a:rPr lang="en-US" sz="2800" dirty="0" err="1" smtClean="0">
                <a:solidFill>
                  <a:srgbClr val="FF0000"/>
                </a:solidFill>
              </a:rPr>
              <a:t>Reactlink</a:t>
            </a:r>
            <a:r>
              <a:rPr lang="en-US" sz="2800" dirty="0" smtClean="0">
                <a:solidFill>
                  <a:srgbClr val="FF0000"/>
                </a:solidFill>
              </a:rPr>
              <a:t>:</a:t>
            </a:r>
            <a:endParaRPr lang="en-US" sz="2800" dirty="0"/>
          </a:p>
          <a:p>
            <a:pPr marL="0" indent="0">
              <a:buNone/>
            </a:pPr>
            <a:r>
              <a:rPr lang="en-US" sz="2800" dirty="0" err="1"/>
              <a:t>var</a:t>
            </a:r>
            <a:r>
              <a:rPr lang="en-US" sz="2800" dirty="0"/>
              <a:t> </a:t>
            </a:r>
            <a:r>
              <a:rPr lang="en-US" sz="2800" dirty="0" err="1"/>
              <a:t>NoLink</a:t>
            </a:r>
            <a:r>
              <a:rPr lang="en-US" sz="2800" dirty="0"/>
              <a:t> = </a:t>
            </a:r>
            <a:r>
              <a:rPr lang="en-US" sz="2800" dirty="0" err="1"/>
              <a:t>React.createClass</a:t>
            </a:r>
            <a:r>
              <a:rPr lang="en-US" sz="2800" dirty="0" smtClean="0"/>
              <a:t>({</a:t>
            </a:r>
          </a:p>
          <a:p>
            <a:pPr marL="0" indent="0">
              <a:buNone/>
            </a:pPr>
            <a:r>
              <a:rPr lang="en-US" sz="2800" dirty="0" smtClean="0"/>
              <a:t>  </a:t>
            </a:r>
            <a:r>
              <a:rPr lang="en-US" sz="2800" dirty="0" err="1"/>
              <a:t>getInitialState</a:t>
            </a:r>
            <a:r>
              <a:rPr lang="en-US" sz="2800" dirty="0"/>
              <a:t>: function() {  </a:t>
            </a:r>
            <a:endParaRPr lang="en-US" sz="2800" dirty="0" smtClean="0"/>
          </a:p>
          <a:p>
            <a:pPr marL="0" indent="0">
              <a:buNone/>
            </a:pPr>
            <a:r>
              <a:rPr lang="en-US" sz="2800" dirty="0" smtClean="0"/>
              <a:t>  	return </a:t>
            </a:r>
            <a:r>
              <a:rPr lang="en-US" sz="2800" dirty="0"/>
              <a:t>{message: 'Hello!'};  </a:t>
            </a:r>
            <a:endParaRPr lang="en-US" sz="2800" dirty="0" smtClean="0"/>
          </a:p>
          <a:p>
            <a:pPr marL="0" indent="0">
              <a:buNone/>
            </a:pPr>
            <a:r>
              <a:rPr lang="en-US" sz="2800" dirty="0"/>
              <a:t> </a:t>
            </a:r>
            <a:r>
              <a:rPr lang="en-US" sz="2800" dirty="0" smtClean="0"/>
              <a:t> },  </a:t>
            </a:r>
          </a:p>
          <a:p>
            <a:pPr marL="0" indent="0">
              <a:buNone/>
            </a:pPr>
            <a:r>
              <a:rPr lang="en-US" sz="2800" dirty="0" err="1" smtClean="0"/>
              <a:t>handleChange</a:t>
            </a:r>
            <a:r>
              <a:rPr lang="en-US" sz="2800" dirty="0"/>
              <a:t>: function(event) {    </a:t>
            </a:r>
            <a:endParaRPr lang="en-US" sz="2800" dirty="0" smtClean="0"/>
          </a:p>
          <a:p>
            <a:pPr marL="0" indent="0">
              <a:buNone/>
            </a:pPr>
            <a:r>
              <a:rPr lang="en-US" sz="2800" dirty="0" smtClean="0"/>
              <a:t>	</a:t>
            </a:r>
            <a:r>
              <a:rPr lang="en-US" sz="2800" dirty="0" err="1" smtClean="0"/>
              <a:t>this.setState</a:t>
            </a:r>
            <a:r>
              <a:rPr lang="en-US" sz="2800" dirty="0"/>
              <a:t>({message: </a:t>
            </a:r>
            <a:r>
              <a:rPr lang="en-US" sz="2800" dirty="0" err="1"/>
              <a:t>event.target.value</a:t>
            </a:r>
            <a:r>
              <a:rPr lang="en-US" sz="2800" dirty="0"/>
              <a:t>});  </a:t>
            </a:r>
            <a:endParaRPr lang="en-US" sz="2800" dirty="0" smtClean="0"/>
          </a:p>
          <a:p>
            <a:pPr marL="0" indent="0">
              <a:buNone/>
            </a:pPr>
            <a:r>
              <a:rPr lang="en-US" sz="2800" dirty="0" smtClean="0"/>
              <a:t>},  </a:t>
            </a:r>
            <a:r>
              <a:rPr lang="en-US" sz="2800" dirty="0"/>
              <a:t>render: function() { </a:t>
            </a:r>
            <a:endParaRPr lang="en-US" sz="2800" dirty="0" smtClean="0"/>
          </a:p>
          <a:p>
            <a:pPr marL="0" indent="0">
              <a:buNone/>
            </a:pPr>
            <a:r>
              <a:rPr lang="en-US" sz="2800" dirty="0" smtClean="0"/>
              <a:t>   	</a:t>
            </a:r>
            <a:r>
              <a:rPr lang="en-US" sz="2800" dirty="0" err="1" smtClean="0"/>
              <a:t>var</a:t>
            </a:r>
            <a:r>
              <a:rPr lang="en-US" sz="2800" dirty="0" smtClean="0"/>
              <a:t> </a:t>
            </a:r>
            <a:r>
              <a:rPr lang="en-US" sz="2800" dirty="0"/>
              <a:t>message = </a:t>
            </a:r>
            <a:r>
              <a:rPr lang="en-US" sz="2800" dirty="0" err="1"/>
              <a:t>this.state.message</a:t>
            </a:r>
            <a:r>
              <a:rPr lang="en-US" sz="2800" dirty="0"/>
              <a:t>; </a:t>
            </a:r>
            <a:endParaRPr lang="en-US" sz="2800" dirty="0" smtClean="0"/>
          </a:p>
          <a:p>
            <a:pPr marL="0" indent="0">
              <a:buNone/>
            </a:pPr>
            <a:r>
              <a:rPr lang="en-US" sz="2800" dirty="0" smtClean="0"/>
              <a:t>  	return </a:t>
            </a:r>
            <a:r>
              <a:rPr lang="en-US" sz="2800" dirty="0"/>
              <a:t>&lt;input type="text" value={message} </a:t>
            </a:r>
            <a:r>
              <a:rPr lang="en-US" sz="2800" dirty="0" smtClean="0"/>
              <a:t>			</a:t>
            </a:r>
            <a:r>
              <a:rPr lang="en-US" sz="2800" dirty="0" err="1" smtClean="0"/>
              <a:t>onChange</a:t>
            </a:r>
            <a:r>
              <a:rPr lang="en-US" sz="2800" dirty="0"/>
              <a:t>={</a:t>
            </a:r>
            <a:r>
              <a:rPr lang="en-US" sz="2800" dirty="0" err="1"/>
              <a:t>this.handleChange</a:t>
            </a:r>
            <a:r>
              <a:rPr lang="en-US" sz="2800" dirty="0"/>
              <a:t>} /&gt;;  </a:t>
            </a:r>
            <a:r>
              <a:rPr lang="en-US" sz="2800" dirty="0" smtClean="0"/>
              <a:t>}</a:t>
            </a:r>
          </a:p>
          <a:p>
            <a:pPr marL="0" indent="0">
              <a:buNone/>
            </a:pPr>
            <a:r>
              <a:rPr lang="en-US" sz="2800" dirty="0" smtClean="0"/>
              <a:t>});</a:t>
            </a:r>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Two Way Data Binding</a:t>
            </a:r>
            <a:endParaRPr lang="en-US" b="1" dirty="0">
              <a:solidFill>
                <a:schemeClr val="accent2">
                  <a:lumMod val="75000"/>
                </a:schemeClr>
              </a:solidFill>
            </a:endParaRPr>
          </a:p>
        </p:txBody>
      </p:sp>
    </p:spTree>
    <p:extLst>
      <p:ext uri="{BB962C8B-B14F-4D97-AF65-F5344CB8AC3E}">
        <p14:creationId xmlns:p14="http://schemas.microsoft.com/office/powerpoint/2010/main" val="655621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dirty="0" smtClean="0">
                <a:solidFill>
                  <a:srgbClr val="FF0000"/>
                </a:solidFill>
              </a:rPr>
              <a:t>Two way data binding with </a:t>
            </a:r>
            <a:r>
              <a:rPr lang="en-US" sz="2800" dirty="0" err="1" smtClean="0">
                <a:solidFill>
                  <a:srgbClr val="FF0000"/>
                </a:solidFill>
              </a:rPr>
              <a:t>ReactLink</a:t>
            </a:r>
            <a:r>
              <a:rPr lang="en-US" sz="2800" dirty="0" smtClean="0">
                <a:solidFill>
                  <a:srgbClr val="FF0000"/>
                </a:solidFill>
              </a:rPr>
              <a:t> :</a:t>
            </a:r>
          </a:p>
          <a:p>
            <a:pPr marL="0" indent="0">
              <a:buNone/>
            </a:pPr>
            <a:endParaRPr lang="en-US" sz="2800" dirty="0"/>
          </a:p>
          <a:p>
            <a:pPr marL="0" indent="0">
              <a:buNone/>
            </a:pPr>
            <a:r>
              <a:rPr lang="en-US" sz="2800" dirty="0" err="1" smtClean="0"/>
              <a:t>var</a:t>
            </a:r>
            <a:r>
              <a:rPr lang="en-US" sz="2800" dirty="0" smtClean="0"/>
              <a:t> </a:t>
            </a:r>
            <a:r>
              <a:rPr lang="en-US" sz="2800" dirty="0" err="1"/>
              <a:t>WithLink</a:t>
            </a:r>
            <a:r>
              <a:rPr lang="en-US" sz="2800" dirty="0"/>
              <a:t> = </a:t>
            </a:r>
            <a:r>
              <a:rPr lang="en-US" sz="2800" dirty="0" err="1"/>
              <a:t>React.createClass</a:t>
            </a:r>
            <a:r>
              <a:rPr lang="en-US" sz="2800" dirty="0" smtClean="0"/>
              <a:t>({</a:t>
            </a:r>
          </a:p>
          <a:p>
            <a:pPr marL="0" indent="0">
              <a:buNone/>
            </a:pPr>
            <a:r>
              <a:rPr lang="en-US" sz="2800" dirty="0" smtClean="0"/>
              <a:t>  	</a:t>
            </a:r>
            <a:r>
              <a:rPr lang="en-US" sz="2800" dirty="0" err="1" smtClean="0"/>
              <a:t>mixins</a:t>
            </a:r>
            <a:r>
              <a:rPr lang="en-US" sz="2800" dirty="0"/>
              <a:t>: [</a:t>
            </a:r>
            <a:r>
              <a:rPr lang="en-US" sz="2800" dirty="0" err="1"/>
              <a:t>React.addons.LinkedStateMixin</a:t>
            </a:r>
            <a:r>
              <a:rPr lang="en-US" sz="2800" dirty="0"/>
              <a:t>],  </a:t>
            </a:r>
            <a:endParaRPr lang="en-US" sz="2800" dirty="0" smtClean="0"/>
          </a:p>
          <a:p>
            <a:pPr marL="0" indent="0">
              <a:buNone/>
            </a:pPr>
            <a:r>
              <a:rPr lang="en-US" sz="2800" dirty="0" smtClean="0"/>
              <a:t>	</a:t>
            </a:r>
            <a:r>
              <a:rPr lang="en-US" sz="2800" dirty="0" err="1" smtClean="0"/>
              <a:t>getInitialState</a:t>
            </a:r>
            <a:r>
              <a:rPr lang="en-US" sz="2800" dirty="0"/>
              <a:t>: function() {   </a:t>
            </a:r>
            <a:endParaRPr lang="en-US" sz="2800" dirty="0" smtClean="0"/>
          </a:p>
          <a:p>
            <a:pPr marL="0" indent="0">
              <a:buNone/>
            </a:pPr>
            <a:r>
              <a:rPr lang="en-US" sz="2800" dirty="0" smtClean="0"/>
              <a:t> 	return </a:t>
            </a:r>
            <a:r>
              <a:rPr lang="en-US" sz="2800" dirty="0"/>
              <a:t>{message: 'Hello!'};  </a:t>
            </a:r>
            <a:endParaRPr lang="en-US" sz="2800" dirty="0" smtClean="0"/>
          </a:p>
          <a:p>
            <a:pPr marL="0" indent="0">
              <a:buNone/>
            </a:pPr>
            <a:r>
              <a:rPr lang="en-US" sz="2800" dirty="0" smtClean="0"/>
              <a:t>}, </a:t>
            </a:r>
          </a:p>
          <a:p>
            <a:pPr marL="0" indent="0">
              <a:buNone/>
            </a:pPr>
            <a:r>
              <a:rPr lang="en-US" sz="2800" dirty="0" smtClean="0"/>
              <a:t> 	render</a:t>
            </a:r>
            <a:r>
              <a:rPr lang="en-US" sz="2800" dirty="0"/>
              <a:t>: function() </a:t>
            </a:r>
            <a:r>
              <a:rPr lang="en-US" sz="2800" dirty="0" smtClean="0"/>
              <a:t>{</a:t>
            </a:r>
          </a:p>
          <a:p>
            <a:pPr marL="0" indent="0">
              <a:buNone/>
            </a:pPr>
            <a:r>
              <a:rPr lang="en-US" sz="2800" dirty="0" smtClean="0"/>
              <a:t>    	return </a:t>
            </a:r>
            <a:r>
              <a:rPr lang="en-US" sz="2800" dirty="0"/>
              <a:t>&lt;input type="text" </a:t>
            </a:r>
            <a:r>
              <a:rPr lang="en-US" sz="2800" dirty="0" smtClean="0"/>
              <a:t>    				</a:t>
            </a:r>
            <a:r>
              <a:rPr lang="en-US" sz="2800" dirty="0" err="1" smtClean="0"/>
              <a:t>valueLink</a:t>
            </a:r>
            <a:r>
              <a:rPr lang="en-US" sz="2800" dirty="0"/>
              <a:t>={</a:t>
            </a:r>
            <a:r>
              <a:rPr lang="en-US" sz="2800" dirty="0" err="1"/>
              <a:t>this.linkState</a:t>
            </a:r>
            <a:r>
              <a:rPr lang="en-US" sz="2800" dirty="0"/>
              <a:t>('message')} /&gt;;  </a:t>
            </a:r>
            <a:endParaRPr lang="en-US" sz="2800" dirty="0" smtClean="0"/>
          </a:p>
          <a:p>
            <a:pPr marL="0" indent="0">
              <a:buNone/>
            </a:pPr>
            <a:r>
              <a:rPr lang="en-US" sz="2800" dirty="0" smtClean="0"/>
              <a:t>}</a:t>
            </a:r>
          </a:p>
          <a:p>
            <a:pPr marL="0" indent="0">
              <a:buNone/>
            </a:pPr>
            <a:r>
              <a:rPr lang="en-US" sz="2800" dirty="0" smtClean="0"/>
              <a:t>});</a:t>
            </a:r>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Two Way Data Binding</a:t>
            </a:r>
            <a:endParaRPr lang="en-US" b="1" dirty="0">
              <a:solidFill>
                <a:schemeClr val="accent2">
                  <a:lumMod val="75000"/>
                </a:schemeClr>
              </a:solidFill>
            </a:endParaRPr>
          </a:p>
        </p:txBody>
      </p:sp>
      <p:sp>
        <p:nvSpPr>
          <p:cNvPr id="2" name="Right Arrow 1"/>
          <p:cNvSpPr/>
          <p:nvPr/>
        </p:nvSpPr>
        <p:spPr>
          <a:xfrm>
            <a:off x="7162800" y="5486400"/>
            <a:ext cx="8382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159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lvl="1" algn="just"/>
            <a:r>
              <a:rPr lang="en-US" sz="2000" dirty="0" smtClean="0"/>
              <a:t>The </a:t>
            </a:r>
            <a:r>
              <a:rPr lang="en-US" sz="2000" dirty="0"/>
              <a:t>‘</a:t>
            </a:r>
            <a:r>
              <a:rPr lang="en-US" sz="2000" dirty="0" err="1"/>
              <a:t>DisplayContainer</a:t>
            </a:r>
            <a:r>
              <a:rPr lang="en-US" sz="2000" dirty="0"/>
              <a:t>’ will display a state variable of it and ‘</a:t>
            </a:r>
            <a:r>
              <a:rPr lang="en-US" sz="2000" dirty="0" err="1"/>
              <a:t>InputBox</a:t>
            </a:r>
            <a:r>
              <a:rPr lang="en-US" sz="2000" dirty="0"/>
              <a:t>’ will be a child of ‘</a:t>
            </a:r>
            <a:r>
              <a:rPr lang="en-US" sz="2000" dirty="0" err="1"/>
              <a:t>DisplayContainer</a:t>
            </a:r>
            <a:r>
              <a:rPr lang="en-US" sz="2000" dirty="0"/>
              <a:t>’, which will have a textbox in it.</a:t>
            </a: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Two Way Data Binding</a:t>
            </a:r>
            <a:endParaRPr lang="en-US" b="1" dirty="0">
              <a:solidFill>
                <a:schemeClr val="accent2">
                  <a:lumMod val="75000"/>
                </a:schemeClr>
              </a:solidFill>
            </a:endParaRPr>
          </a:p>
        </p:txBody>
      </p:sp>
      <p:pic>
        <p:nvPicPr>
          <p:cNvPr id="12" name="Picture 11" descr="facebook react two way data binding">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186128" y="1611787"/>
            <a:ext cx="8528381" cy="3874613"/>
          </a:xfrm>
          <a:prstGeom prst="rect">
            <a:avLst/>
          </a:prstGeom>
          <a:noFill/>
          <a:ln>
            <a:noFill/>
          </a:ln>
        </p:spPr>
      </p:pic>
      <p:sp>
        <p:nvSpPr>
          <p:cNvPr id="3" name="TextBox 2"/>
          <p:cNvSpPr txBox="1"/>
          <p:nvPr/>
        </p:nvSpPr>
        <p:spPr>
          <a:xfrm>
            <a:off x="3962400" y="4202668"/>
            <a:ext cx="1143000" cy="307777"/>
          </a:xfrm>
          <a:prstGeom prst="rect">
            <a:avLst/>
          </a:prstGeom>
          <a:solidFill>
            <a:schemeClr val="bg1"/>
          </a:solidFill>
        </p:spPr>
        <p:txBody>
          <a:bodyPr wrap="square" rtlCol="0">
            <a:spAutoFit/>
          </a:bodyPr>
          <a:lstStyle/>
          <a:p>
            <a:r>
              <a:rPr lang="en-US" sz="1400" dirty="0" smtClean="0"/>
              <a:t>Murthy</a:t>
            </a:r>
            <a:endParaRPr lang="en-US" sz="1400" dirty="0"/>
          </a:p>
        </p:txBody>
      </p:sp>
      <p:sp>
        <p:nvSpPr>
          <p:cNvPr id="4" name="TextBox 3"/>
          <p:cNvSpPr txBox="1"/>
          <p:nvPr/>
        </p:nvSpPr>
        <p:spPr>
          <a:xfrm>
            <a:off x="2362200" y="5486400"/>
            <a:ext cx="4572000" cy="369332"/>
          </a:xfrm>
          <a:prstGeom prst="rect">
            <a:avLst/>
          </a:prstGeom>
          <a:noFill/>
        </p:spPr>
        <p:txBody>
          <a:bodyPr wrap="square" rtlCol="0">
            <a:spAutoFit/>
          </a:bodyPr>
          <a:lstStyle/>
          <a:p>
            <a:pPr algn="ctr"/>
            <a:r>
              <a:rPr lang="en-US" dirty="0" smtClean="0">
                <a:solidFill>
                  <a:srgbClr val="FF0000"/>
                </a:solidFill>
              </a:rPr>
              <a:t>Demo: Two way data binding</a:t>
            </a:r>
            <a:endParaRPr lang="en-US" dirty="0">
              <a:solidFill>
                <a:srgbClr val="FF0000"/>
              </a:solidFill>
            </a:endParaRPr>
          </a:p>
        </p:txBody>
      </p:sp>
    </p:spTree>
    <p:extLst>
      <p:ext uri="{BB962C8B-B14F-4D97-AF65-F5344CB8AC3E}">
        <p14:creationId xmlns:p14="http://schemas.microsoft.com/office/powerpoint/2010/main" val="6087007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800" b="1" dirty="0" err="1">
                <a:solidFill>
                  <a:srgbClr val="FF0000"/>
                </a:solidFill>
              </a:rPr>
              <a:t>Polyfills</a:t>
            </a:r>
            <a:r>
              <a:rPr lang="en-US" sz="2800" b="1" dirty="0">
                <a:solidFill>
                  <a:srgbClr val="FF0000"/>
                </a:solidFill>
              </a:rPr>
              <a:t> Needed to Support Older Browsers</a:t>
            </a:r>
          </a:p>
          <a:p>
            <a:r>
              <a:rPr lang="en-US" sz="2500" dirty="0"/>
              <a:t>es5-shim.js from </a:t>
            </a:r>
            <a:r>
              <a:rPr lang="en-US" sz="2500" dirty="0" err="1">
                <a:hlinkClick r:id="rId3"/>
              </a:rPr>
              <a:t>kriskowal's</a:t>
            </a:r>
            <a:r>
              <a:rPr lang="en-US" sz="2500" dirty="0">
                <a:hlinkClick r:id="rId3"/>
              </a:rPr>
              <a:t> es5-shim</a:t>
            </a:r>
            <a:r>
              <a:rPr lang="en-US" sz="2500" dirty="0"/>
              <a:t> provides the following that React needs:</a:t>
            </a:r>
          </a:p>
          <a:p>
            <a:pPr lvl="0"/>
            <a:r>
              <a:rPr lang="en-US" sz="2500" dirty="0" err="1"/>
              <a:t>Array.isArray</a:t>
            </a:r>
            <a:endParaRPr lang="en-US" sz="2500" dirty="0"/>
          </a:p>
          <a:p>
            <a:pPr lvl="0"/>
            <a:r>
              <a:rPr lang="en-US" sz="2500" dirty="0" err="1"/>
              <a:t>Array.prototype.every</a:t>
            </a:r>
            <a:endParaRPr lang="en-US" sz="2500" dirty="0"/>
          </a:p>
          <a:p>
            <a:pPr lvl="0"/>
            <a:r>
              <a:rPr lang="en-US" sz="2500" dirty="0" err="1"/>
              <a:t>Array.prototype.forEach</a:t>
            </a:r>
            <a:endParaRPr lang="en-US" sz="2500" dirty="0"/>
          </a:p>
          <a:p>
            <a:pPr lvl="0"/>
            <a:r>
              <a:rPr lang="en-US" sz="2500" dirty="0" err="1"/>
              <a:t>Array.prototype.indexOf</a:t>
            </a:r>
            <a:endParaRPr lang="en-US" sz="2500" dirty="0"/>
          </a:p>
          <a:p>
            <a:pPr lvl="0"/>
            <a:r>
              <a:rPr lang="en-US" sz="2500" dirty="0" err="1"/>
              <a:t>Array.prototype.map</a:t>
            </a:r>
            <a:endParaRPr lang="en-US" sz="2500" dirty="0"/>
          </a:p>
          <a:p>
            <a:pPr lvl="0"/>
            <a:r>
              <a:rPr lang="en-US" sz="2500" dirty="0" err="1"/>
              <a:t>Date.now</a:t>
            </a:r>
            <a:endParaRPr lang="en-US" sz="2500" dirty="0"/>
          </a:p>
          <a:p>
            <a:pPr lvl="0"/>
            <a:r>
              <a:rPr lang="en-US" sz="2500" dirty="0" err="1"/>
              <a:t>Function.prototype.bind</a:t>
            </a:r>
            <a:endParaRPr lang="en-US" sz="2500" dirty="0"/>
          </a:p>
          <a:p>
            <a:pPr lvl="0"/>
            <a:r>
              <a:rPr lang="en-US" sz="2500" dirty="0" err="1"/>
              <a:t>Object.keys</a:t>
            </a:r>
            <a:endParaRPr lang="en-US" sz="2500" dirty="0"/>
          </a:p>
          <a:p>
            <a:pPr lvl="0"/>
            <a:r>
              <a:rPr lang="en-US" sz="2500" dirty="0" err="1"/>
              <a:t>String.prototype.split</a:t>
            </a:r>
            <a:endParaRPr lang="en-US" sz="2500" dirty="0"/>
          </a:p>
          <a:p>
            <a:pPr lvl="0"/>
            <a:r>
              <a:rPr lang="en-US" sz="2500" dirty="0" err="1"/>
              <a:t>String.prototype.trim</a:t>
            </a:r>
            <a:endParaRPr lang="en-US" sz="2500" dirty="0"/>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 – Cross Browser </a:t>
            </a:r>
            <a:endParaRPr lang="en-US" b="1" dirty="0">
              <a:solidFill>
                <a:schemeClr val="accent2">
                  <a:lumMod val="75000"/>
                </a:schemeClr>
              </a:solidFill>
            </a:endParaRPr>
          </a:p>
        </p:txBody>
      </p:sp>
    </p:spTree>
    <p:extLst>
      <p:ext uri="{BB962C8B-B14F-4D97-AF65-F5344CB8AC3E}">
        <p14:creationId xmlns:p14="http://schemas.microsoft.com/office/powerpoint/2010/main" val="288286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800" dirty="0"/>
          </a:p>
          <a:p>
            <a:pPr marL="0" indent="0">
              <a:buNone/>
            </a:pPr>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pic>
        <p:nvPicPr>
          <p:cNvPr id="7" name="Picture 6" descr="AngularJS vs. React comparison">
            <a:hlinkClick r:id="rId3" tgtFrame="&quot;_blank&quot;" tooltip="&quot;Click to view large image&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719" y="-9993"/>
            <a:ext cx="9131281" cy="7705725"/>
          </a:xfrm>
          <a:prstGeom prst="rect">
            <a:avLst/>
          </a:prstGeom>
          <a:noFill/>
          <a:ln>
            <a:noFill/>
          </a:ln>
        </p:spPr>
      </p:pic>
    </p:spTree>
    <p:extLst>
      <p:ext uri="{BB962C8B-B14F-4D97-AF65-F5344CB8AC3E}">
        <p14:creationId xmlns:p14="http://schemas.microsoft.com/office/powerpoint/2010/main" val="772918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3325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7620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76200"/>
            <a:ext cx="8257308" cy="484909"/>
          </a:xfrm>
          <a:prstGeom prst="rect">
            <a:avLst/>
          </a:prstGeom>
          <a:solidFill>
            <a:schemeClr val="accent3">
              <a:lumMod val="60000"/>
              <a:lumOff val="4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MVC</a:t>
            </a:r>
            <a:endParaRPr lang="en-US" b="1" dirty="0">
              <a:solidFill>
                <a:schemeClr val="accent2">
                  <a:lumMod val="75000"/>
                </a:schemeClr>
              </a:solidFill>
            </a:endParaRPr>
          </a:p>
        </p:txBody>
      </p:sp>
      <p:pic>
        <p:nvPicPr>
          <p:cNvPr id="1026" name="Picture 2" descr="mvc-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914400"/>
            <a:ext cx="5200650" cy="5600701"/>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685800" y="5638800"/>
            <a:ext cx="1905000" cy="876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4551" y="4826435"/>
            <a:ext cx="1524000" cy="584775"/>
          </a:xfrm>
          <a:prstGeom prst="rect">
            <a:avLst/>
          </a:prstGeom>
          <a:solidFill>
            <a:srgbClr val="92D050"/>
          </a:solidFill>
        </p:spPr>
        <p:txBody>
          <a:bodyPr wrap="square" rtlCol="0">
            <a:spAutoFit/>
          </a:bodyPr>
          <a:lstStyle/>
          <a:p>
            <a:pPr algn="ctr"/>
            <a:r>
              <a:rPr lang="en-US" sz="3200" dirty="0" smtClean="0">
                <a:solidFill>
                  <a:srgbClr val="FF0000"/>
                </a:solidFill>
              </a:rPr>
              <a:t>react</a:t>
            </a:r>
            <a:endParaRPr lang="en-US" sz="3200" dirty="0">
              <a:solidFill>
                <a:srgbClr val="FF0000"/>
              </a:solidFill>
            </a:endParaRPr>
          </a:p>
        </p:txBody>
      </p:sp>
    </p:spTree>
    <p:extLst>
      <p:ext uri="{BB962C8B-B14F-4D97-AF65-F5344CB8AC3E}">
        <p14:creationId xmlns:p14="http://schemas.microsoft.com/office/powerpoint/2010/main" val="1982604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709" y="673575"/>
            <a:ext cx="8686800" cy="1384995"/>
          </a:xfrm>
          <a:prstGeom prst="rect">
            <a:avLst/>
          </a:prstGeom>
        </p:spPr>
        <p:txBody>
          <a:bodyPr wrap="square">
            <a:spAutoFit/>
          </a:bodyPr>
          <a:lstStyle/>
          <a:p>
            <a:pPr marL="457200" indent="-457200">
              <a:buFontTx/>
              <a:buChar char="-"/>
            </a:pPr>
            <a:endParaRPr lang="en-US" sz="2800" dirty="0" smtClean="0"/>
          </a:p>
          <a:p>
            <a:pPr marL="457200" indent="-457200">
              <a:buFontTx/>
              <a:buChar char="-"/>
            </a:pPr>
            <a:endParaRPr lang="en-US" sz="2800" dirty="0" smtClean="0"/>
          </a:p>
          <a:p>
            <a:endParaRPr lang="en-US" sz="2800" dirty="0"/>
          </a:p>
        </p:txBody>
      </p:sp>
      <p:sp>
        <p:nvSpPr>
          <p:cNvPr id="8" name="Rectangle 7"/>
          <p:cNvSpPr>
            <a:spLocks noGrp="1" noChangeArrowheads="1"/>
          </p:cNvSpPr>
          <p:nvPr/>
        </p:nvSpPr>
        <p:spPr bwMode="auto">
          <a:xfrm>
            <a:off x="152400" y="673575"/>
            <a:ext cx="8839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800" dirty="0"/>
              <a:t>React is a JavaScript library for building user interfaces.</a:t>
            </a:r>
          </a:p>
          <a:p>
            <a:endParaRPr lang="en-US" sz="2800" b="1" dirty="0" smtClean="0"/>
          </a:p>
          <a:p>
            <a:r>
              <a:rPr lang="en-US" sz="2800" b="1" dirty="0" smtClean="0"/>
              <a:t>Just </a:t>
            </a:r>
            <a:r>
              <a:rPr lang="en-US" sz="2800" b="1" dirty="0"/>
              <a:t>the UI:</a:t>
            </a:r>
            <a:r>
              <a:rPr lang="en-US" sz="2800" dirty="0"/>
              <a:t> U</a:t>
            </a:r>
            <a:r>
              <a:rPr lang="en-US" sz="2800" dirty="0" smtClean="0"/>
              <a:t>se </a:t>
            </a:r>
            <a:r>
              <a:rPr lang="en-US" sz="2800" dirty="0"/>
              <a:t>React as the </a:t>
            </a:r>
            <a:r>
              <a:rPr lang="en-US" sz="2800" dirty="0">
                <a:solidFill>
                  <a:srgbClr val="FF0000"/>
                </a:solidFill>
              </a:rPr>
              <a:t>V</a:t>
            </a:r>
            <a:r>
              <a:rPr lang="en-US" sz="2800" dirty="0"/>
              <a:t> in </a:t>
            </a:r>
            <a:r>
              <a:rPr lang="en-US" sz="2800" dirty="0">
                <a:solidFill>
                  <a:srgbClr val="FF0000"/>
                </a:solidFill>
              </a:rPr>
              <a:t>MVC. </a:t>
            </a:r>
            <a:endParaRPr lang="en-US" sz="2800" dirty="0" smtClean="0">
              <a:solidFill>
                <a:srgbClr val="FF0000"/>
              </a:solidFill>
            </a:endParaRPr>
          </a:p>
          <a:p>
            <a:endParaRPr lang="en-US" sz="2800" b="1" dirty="0">
              <a:solidFill>
                <a:srgbClr val="FF0000"/>
              </a:solidFill>
            </a:endParaRPr>
          </a:p>
          <a:p>
            <a:r>
              <a:rPr lang="en-US" sz="2800" b="1" dirty="0" smtClean="0"/>
              <a:t>Virtual </a:t>
            </a:r>
            <a:r>
              <a:rPr lang="en-US" sz="2800" b="1" dirty="0"/>
              <a:t>DOM:</a:t>
            </a:r>
            <a:r>
              <a:rPr lang="en-US" sz="2800" dirty="0"/>
              <a:t> React uses a </a:t>
            </a:r>
            <a:r>
              <a:rPr lang="en-US" sz="2800" i="1" dirty="0"/>
              <a:t>virtual DOM</a:t>
            </a:r>
            <a:r>
              <a:rPr lang="en-US" sz="2800" dirty="0"/>
              <a:t> diff implementation for ultra-high performance. It can also render on the server using Node.js — no heavy browser DOM required</a:t>
            </a:r>
            <a:r>
              <a:rPr lang="en-US" sz="2800" dirty="0" smtClean="0"/>
              <a:t>.</a:t>
            </a:r>
          </a:p>
          <a:p>
            <a:endParaRPr lang="en-US" sz="2800" dirty="0"/>
          </a:p>
          <a:p>
            <a:r>
              <a:rPr lang="en-US" sz="2800" b="1" dirty="0"/>
              <a:t>Data flow:</a:t>
            </a:r>
            <a:r>
              <a:rPr lang="en-US" sz="2800" dirty="0"/>
              <a:t> React implements one-way reactive data flow which reduces boilerplate and is easier to reason about than traditional data binding.</a:t>
            </a:r>
          </a:p>
          <a:p>
            <a:pPr marL="0" indent="0">
              <a:buNone/>
            </a:pPr>
            <a:endParaRPr lang="en-US" sz="2800" dirty="0"/>
          </a:p>
          <a:p>
            <a:endParaRPr lang="en-US" sz="2400" dirty="0" smtClean="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a:p>
            <a:pPr lvl="1" algn="just"/>
            <a:endParaRPr lang="en-US" sz="2000" dirty="0">
              <a:latin typeface="Verdana" pitchFamily="34" charset="0"/>
              <a:ea typeface="Verdana" pitchFamily="34" charset="0"/>
              <a:cs typeface="Verdana" pitchFamily="34" charset="0"/>
            </a:endParaRPr>
          </a:p>
        </p:txBody>
      </p:sp>
      <p:sp>
        <p:nvSpPr>
          <p:cNvPr id="9" name="Rounded Rectangle 8"/>
          <p:cNvSpPr/>
          <p:nvPr/>
        </p:nvSpPr>
        <p:spPr>
          <a:xfrm>
            <a:off x="0" y="256309"/>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0" y="0"/>
            <a:ext cx="9144000" cy="228600"/>
          </a:xfrm>
          <a:prstGeom prst="roundRect">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ubtitle 1"/>
          <p:cNvSpPr txBox="1">
            <a:spLocks/>
          </p:cNvSpPr>
          <p:nvPr/>
        </p:nvSpPr>
        <p:spPr>
          <a:xfrm>
            <a:off x="457201" y="0"/>
            <a:ext cx="8257308" cy="484909"/>
          </a:xfrm>
          <a:prstGeom prst="rect">
            <a:avLst/>
          </a:prstGeom>
          <a:solidFill>
            <a:schemeClr val="accent1">
              <a:lumMod val="40000"/>
              <a:lumOff val="60000"/>
            </a:schemeClr>
          </a:solidFill>
          <a:ln>
            <a:noFill/>
          </a:ln>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b="1" dirty="0" smtClean="0">
                <a:solidFill>
                  <a:srgbClr val="002060"/>
                </a:solidFill>
              </a:rPr>
              <a:t>React</a:t>
            </a:r>
            <a:endParaRPr lang="en-US" b="1" dirty="0">
              <a:solidFill>
                <a:schemeClr val="accent2">
                  <a:lumMod val="75000"/>
                </a:schemeClr>
              </a:solidFill>
            </a:endParaRPr>
          </a:p>
        </p:txBody>
      </p:sp>
    </p:spTree>
    <p:extLst>
      <p:ext uri="{BB962C8B-B14F-4D97-AF65-F5344CB8AC3E}">
        <p14:creationId xmlns:p14="http://schemas.microsoft.com/office/powerpoint/2010/main" val="25897120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2645</TotalTime>
  <Words>1682</Words>
  <Application>Microsoft Office PowerPoint</Application>
  <PresentationFormat>On-screen Show (4:3)</PresentationFormat>
  <Paragraphs>865</Paragraphs>
  <Slides>69</Slides>
  <Notes>69</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Administrator</cp:lastModifiedBy>
  <cp:revision>1451</cp:revision>
  <dcterms:created xsi:type="dcterms:W3CDTF">2011-02-15T15:40:35Z</dcterms:created>
  <dcterms:modified xsi:type="dcterms:W3CDTF">2015-10-26T16:05:56Z</dcterms:modified>
</cp:coreProperties>
</file>